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3" r:id="rId3"/>
    <p:sldId id="271" r:id="rId4"/>
    <p:sldId id="275" r:id="rId5"/>
    <p:sldId id="276" r:id="rId6"/>
    <p:sldId id="278" r:id="rId7"/>
    <p:sldId id="279" r:id="rId8"/>
    <p:sldId id="282" r:id="rId9"/>
    <p:sldId id="292" r:id="rId10"/>
    <p:sldId id="285" r:id="rId11"/>
    <p:sldId id="286" r:id="rId12"/>
    <p:sldId id="288" r:id="rId13"/>
    <p:sldId id="287" r:id="rId14"/>
    <p:sldId id="293" r:id="rId15"/>
    <p:sldId id="294" r:id="rId16"/>
    <p:sldId id="295" r:id="rId17"/>
    <p:sldId id="289" r:id="rId18"/>
    <p:sldId id="296" r:id="rId1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E6E7A-8947-4011-9DE4-5A77D7FC199B}" v="1" dt="2024-10-08T07:49:31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1" autoAdjust="0"/>
    <p:restoredTop sz="63007" autoAdjust="0"/>
  </p:normalViewPr>
  <p:slideViewPr>
    <p:cSldViewPr snapToGrid="0">
      <p:cViewPr varScale="1">
        <p:scale>
          <a:sx n="52" d="100"/>
          <a:sy n="52" d="100"/>
        </p:scale>
        <p:origin x="112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420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ata Cristina Amorim dos Santos Borghi" userId="b4914ac19f0f288f" providerId="LiveId" clId="{702E6E7A-8947-4011-9DE4-5A77D7FC199B}"/>
    <pc:docChg chg="addSld delSld modSld">
      <pc:chgData name="Renata Cristina Amorim dos Santos Borghi" userId="b4914ac19f0f288f" providerId="LiveId" clId="{702E6E7A-8947-4011-9DE4-5A77D7FC199B}" dt="2024-10-08T07:49:31.905" v="45"/>
      <pc:docMkLst>
        <pc:docMk/>
      </pc:docMkLst>
      <pc:sldChg chg="del">
        <pc:chgData name="Renata Cristina Amorim dos Santos Borghi" userId="b4914ac19f0f288f" providerId="LiveId" clId="{702E6E7A-8947-4011-9DE4-5A77D7FC199B}" dt="2024-10-08T07:48:37.798" v="0" actId="47"/>
        <pc:sldMkLst>
          <pc:docMk/>
          <pc:sldMk cId="1289116178" sldId="262"/>
        </pc:sldMkLst>
      </pc:sldChg>
      <pc:sldChg chg="del">
        <pc:chgData name="Renata Cristina Amorim dos Santos Borghi" userId="b4914ac19f0f288f" providerId="LiveId" clId="{702E6E7A-8947-4011-9DE4-5A77D7FC199B}" dt="2024-10-08T07:48:37.798" v="0" actId="47"/>
        <pc:sldMkLst>
          <pc:docMk/>
          <pc:sldMk cId="3523110844" sldId="263"/>
        </pc:sldMkLst>
      </pc:sldChg>
      <pc:sldChg chg="del">
        <pc:chgData name="Renata Cristina Amorim dos Santos Borghi" userId="b4914ac19f0f288f" providerId="LiveId" clId="{702E6E7A-8947-4011-9DE4-5A77D7FC199B}" dt="2024-10-08T07:48:37.798" v="0" actId="47"/>
        <pc:sldMkLst>
          <pc:docMk/>
          <pc:sldMk cId="3280885630" sldId="272"/>
        </pc:sldMkLst>
      </pc:sldChg>
      <pc:sldChg chg="del">
        <pc:chgData name="Renata Cristina Amorim dos Santos Borghi" userId="b4914ac19f0f288f" providerId="LiveId" clId="{702E6E7A-8947-4011-9DE4-5A77D7FC199B}" dt="2024-10-08T07:48:37.798" v="0" actId="47"/>
        <pc:sldMkLst>
          <pc:docMk/>
          <pc:sldMk cId="380014533" sldId="274"/>
        </pc:sldMkLst>
      </pc:sldChg>
      <pc:sldChg chg="del">
        <pc:chgData name="Renata Cristina Amorim dos Santos Borghi" userId="b4914ac19f0f288f" providerId="LiveId" clId="{702E6E7A-8947-4011-9DE4-5A77D7FC199B}" dt="2024-10-08T07:48:37.798" v="0" actId="47"/>
        <pc:sldMkLst>
          <pc:docMk/>
          <pc:sldMk cId="2844637439" sldId="277"/>
        </pc:sldMkLst>
      </pc:sldChg>
      <pc:sldChg chg="del">
        <pc:chgData name="Renata Cristina Amorim dos Santos Borghi" userId="b4914ac19f0f288f" providerId="LiveId" clId="{702E6E7A-8947-4011-9DE4-5A77D7FC199B}" dt="2024-10-08T07:48:37.798" v="0" actId="47"/>
        <pc:sldMkLst>
          <pc:docMk/>
          <pc:sldMk cId="3066525078" sldId="283"/>
        </pc:sldMkLst>
      </pc:sldChg>
      <pc:sldChg chg="del">
        <pc:chgData name="Renata Cristina Amorim dos Santos Borghi" userId="b4914ac19f0f288f" providerId="LiveId" clId="{702E6E7A-8947-4011-9DE4-5A77D7FC199B}" dt="2024-10-08T07:48:37.798" v="0" actId="47"/>
        <pc:sldMkLst>
          <pc:docMk/>
          <pc:sldMk cId="4046321069" sldId="284"/>
        </pc:sldMkLst>
      </pc:sldChg>
      <pc:sldChg chg="del">
        <pc:chgData name="Renata Cristina Amorim dos Santos Borghi" userId="b4914ac19f0f288f" providerId="LiveId" clId="{702E6E7A-8947-4011-9DE4-5A77D7FC199B}" dt="2024-10-08T07:48:37.798" v="0" actId="47"/>
        <pc:sldMkLst>
          <pc:docMk/>
          <pc:sldMk cId="1806470711" sldId="290"/>
        </pc:sldMkLst>
      </pc:sldChg>
      <pc:sldChg chg="del">
        <pc:chgData name="Renata Cristina Amorim dos Santos Borghi" userId="b4914ac19f0f288f" providerId="LiveId" clId="{702E6E7A-8947-4011-9DE4-5A77D7FC199B}" dt="2024-10-08T07:48:37.798" v="0" actId="47"/>
        <pc:sldMkLst>
          <pc:docMk/>
          <pc:sldMk cId="1492666688" sldId="291"/>
        </pc:sldMkLst>
      </pc:sldChg>
      <pc:sldChg chg="modSp new mod">
        <pc:chgData name="Renata Cristina Amorim dos Santos Borghi" userId="b4914ac19f0f288f" providerId="LiveId" clId="{702E6E7A-8947-4011-9DE4-5A77D7FC199B}" dt="2024-10-08T07:49:31.905" v="45"/>
        <pc:sldMkLst>
          <pc:docMk/>
          <pc:sldMk cId="2904291480" sldId="296"/>
        </pc:sldMkLst>
        <pc:spChg chg="mod">
          <ac:chgData name="Renata Cristina Amorim dos Santos Borghi" userId="b4914ac19f0f288f" providerId="LiveId" clId="{702E6E7A-8947-4011-9DE4-5A77D7FC199B}" dt="2024-10-08T07:49:31.905" v="45"/>
          <ac:spMkLst>
            <pc:docMk/>
            <pc:sldMk cId="2904291480" sldId="296"/>
            <ac:spMk id="2" creationId="{1AFBCF2E-8EE3-9DD1-8A34-EA978D67693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57DFA98-9AB1-4CAD-95B1-A27E235EFD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7BD031-8139-493C-909F-74E4AA711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D24DC0-25FC-49C5-9FBF-2655FBC204AC}" type="datetimeFigureOut">
              <a:rPr lang="pt-BR" smtClean="0"/>
              <a:t>08/10/2024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BC0E2B-175C-4580-94C1-39B152EA4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B6DF28-4C31-4797-8A13-B3F34C8FF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34958-AF52-4EB9-9DB0-FFF5BB34ED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168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7T05:48:37.12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36 24575,'0'-1'0,"2"0"0,-2 1 0,0-1 0,0 0 0,0 0 0,1 0 0,-1 1 0,0-1 0,2 0 0,-2 1 0,1-1 0,-1 0 0,2 1 0,-2-1 0,2 1 0,-2-1 0,1 0 0,1 1 0,-2-1 0,2 1 0,-1 0 0,-1-1 0,2 1 0,-1 0 0,1-1 0,-2 1 0,3 0 0,39-5 0,-35 4 0,144-7 0,244 8 0,-176 2 0,1341-2-1365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7T04:34:34.922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0 36 24575,'0'-1'0,"1"0"0,-1 1 0,0-1 0,0 0 0,0 0 0,1 0 0,-1 1 0,0-1 0,1 0 0,-1 1 0,2-1 0,-2 0 0,1 1 0,-1-1 0,1 1 0,-1-1 0,1 0 0,0 1 0,-1-1 0,1 1 0,0 0 0,-1-1 0,2 1 0,-1 0 0,0-1 0,-1 1 0,2 0 0,28-5 0,-26 4 0,104-7 0,171 8 0,-123 2 0,949-2-1365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CE56A-1A7C-4761-9AB6-5A6D464B6A3B}" type="datetimeFigureOut">
              <a:rPr lang="pt-BR" noProof="0" smtClean="0"/>
              <a:t>08/10/2024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8D1C3-CBFC-4B77-95BF-E6BE1360A8C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09457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="0" i="0" dirty="0">
                <a:solidFill>
                  <a:srgbClr val="FFFFFF"/>
                </a:solidFill>
                <a:effectLst/>
                <a:latin typeface="Google Sans"/>
              </a:rPr>
              <a:t>H</a:t>
            </a:r>
            <a:r>
              <a:rPr lang="pt-BR" dirty="0"/>
              <a:t>oje a gente tá retornando em grande estilo com a agenda de “</a:t>
            </a:r>
            <a:r>
              <a:rPr lang="pt-BR" dirty="0" err="1"/>
              <a:t>onboarding</a:t>
            </a:r>
            <a:r>
              <a:rPr lang="pt-BR" dirty="0"/>
              <a:t>” do nosso </a:t>
            </a:r>
            <a:r>
              <a:rPr lang="pt-BR" dirty="0" err="1"/>
              <a:t>squad</a:t>
            </a:r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b="0" i="0" dirty="0">
              <a:solidFill>
                <a:srgbClr val="FFFFFF"/>
              </a:solidFill>
              <a:effectLst/>
              <a:latin typeface="Google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dirty="0"/>
              <a:t>Ai vocês podem me perguntar, </a:t>
            </a:r>
            <a:r>
              <a:rPr lang="pt-BR" dirty="0" err="1"/>
              <a:t>Ahh</a:t>
            </a:r>
            <a:r>
              <a:rPr lang="pt-BR" dirty="0"/>
              <a:t>, Re, mas </a:t>
            </a:r>
            <a:r>
              <a:rPr lang="pt-BR" dirty="0" err="1"/>
              <a:t>onboarding</a:t>
            </a:r>
            <a:r>
              <a:rPr lang="pt-BR" dirty="0"/>
              <a:t> não é só pra quem tá entrando agora na empresa?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b="0" i="0" dirty="0">
              <a:solidFill>
                <a:srgbClr val="FFFFFF"/>
              </a:solidFill>
              <a:effectLst/>
              <a:latin typeface="Google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b="0" i="0" dirty="0">
                <a:solidFill>
                  <a:srgbClr val="FFFFFF"/>
                </a:solidFill>
                <a:effectLst/>
                <a:latin typeface="Google Sans"/>
              </a:rPr>
              <a:t>A minha </a:t>
            </a:r>
            <a:r>
              <a:rPr lang="pt-BR" dirty="0"/>
              <a:t>resposta pra isso é: depende!! O </a:t>
            </a:r>
            <a:r>
              <a:rPr lang="pt-BR" dirty="0" err="1"/>
              <a:t>onboarding</a:t>
            </a:r>
            <a:r>
              <a:rPr lang="pt-BR" dirty="0"/>
              <a:t> é, basicamente, um</a:t>
            </a:r>
            <a:r>
              <a:rPr lang="pt-BR" b="0" i="0" dirty="0">
                <a:effectLst/>
                <a:latin typeface="Google Sans"/>
              </a:rPr>
              <a:t> </a:t>
            </a:r>
            <a:r>
              <a:rPr lang="pt-BR" b="0" i="0" dirty="0">
                <a:solidFill>
                  <a:srgbClr val="FFFFFF"/>
                </a:solidFill>
                <a:effectLst/>
                <a:latin typeface="Google Sans"/>
              </a:rPr>
              <a:t>processo com o objetivo de INTEGRAR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pt-BR" b="0" i="0" dirty="0">
              <a:solidFill>
                <a:srgbClr val="FFFFFF"/>
              </a:solidFill>
              <a:effectLst/>
              <a:latin typeface="Google Sans"/>
            </a:endParaRP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FFFFFF"/>
                </a:solidFill>
                <a:effectLst/>
                <a:latin typeface="Google Sans"/>
              </a:rPr>
              <a:t>Todo começo, onde a gente tem integração como objetivo, primeiro a gente precisa transmitir uma visão simplificada do contexto, pra depois entrar nas complexidades. Com nossos assuntos aqui não é diferente</a:t>
            </a:r>
          </a:p>
          <a:p>
            <a:pPr marL="171450" indent="-171450">
              <a:buFontTx/>
              <a:buChar char="-"/>
            </a:pPr>
            <a:endParaRPr lang="pt-BR" b="0" i="0" dirty="0">
              <a:solidFill>
                <a:srgbClr val="FFFFFF"/>
              </a:solidFill>
              <a:effectLst/>
              <a:latin typeface="Google Sans"/>
            </a:endParaRPr>
          </a:p>
          <a:p>
            <a:pPr marL="171450" indent="-171450">
              <a:buFontTx/>
              <a:buChar char="-"/>
            </a:pPr>
            <a:r>
              <a:rPr lang="pt-BR" b="0" i="0" dirty="0">
                <a:solidFill>
                  <a:srgbClr val="FFFFFF"/>
                </a:solidFill>
                <a:effectLst/>
                <a:latin typeface="Google Sans"/>
              </a:rPr>
              <a:t>Considerando isso, </a:t>
            </a:r>
            <a:r>
              <a:rPr lang="pt-BR" dirty="0"/>
              <a:t>o objetivo dessa nossa agenda é tornar acessível alguns assuntos que são comuns no nosso dia a dia, mas que, por x motivos, uma parte do time acaba não tendo tanta familiaridade ou conhecimento, seja por diferença nas especialidades ou por falta de proximidade</a:t>
            </a:r>
          </a:p>
          <a:p>
            <a:pPr marL="171450" indent="-171450">
              <a:buFontTx/>
              <a:buChar char="-"/>
            </a:pPr>
            <a:r>
              <a:rPr lang="pt-BR" dirty="0"/>
              <a:t>por isso chamamos de “</a:t>
            </a:r>
            <a:r>
              <a:rPr lang="pt-BR" dirty="0" err="1"/>
              <a:t>onboarding</a:t>
            </a:r>
            <a:r>
              <a:rPr lang="pt-BR" dirty="0"/>
              <a:t>” [AVANÇAR O SLIDE]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176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 – Mas como que a API se acha? Como ela sabe quem solicitou, onde que tem que fazer o pedido etc.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dirty="0"/>
              <a:t>2 – Ainda usando o exemplo de antes, percebemos dois pontos que são “fixos” em relação ao contexto do restaurante: A mesa XPTO e a Cozinha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/>
          </a:p>
          <a:p>
            <a:r>
              <a:rPr lang="pt-BR" dirty="0"/>
              <a:t>3 – Esses pontos fixos são pontos de interação, isto é, onde uma solicitação acontece e uma resposta é recebida ou enviada. Em tecnologia, esse ponto de interação também é chamado de ENDPOINT!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/>
          </a:p>
          <a:p>
            <a:r>
              <a:rPr lang="pt-BR" dirty="0"/>
              <a:t>4 – Nesse cenário temos dois </a:t>
            </a:r>
            <a:r>
              <a:rPr lang="pt-BR" dirty="0" err="1"/>
              <a:t>endpoints</a:t>
            </a:r>
            <a:r>
              <a:rPr lang="pt-BR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/>
          </a:p>
          <a:p>
            <a:r>
              <a:rPr lang="pt-BR" dirty="0"/>
              <a:t>5 – A </a:t>
            </a:r>
            <a:r>
              <a:rPr lang="pt-BR" i="1" dirty="0"/>
              <a:t>Mesa XPTO</a:t>
            </a:r>
            <a:r>
              <a:rPr lang="pt-BR" i="0" dirty="0"/>
              <a:t>, que é o ponto de interação entre o cliente (usuário) e o garçom (API)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6 – A porta/balcão da cozinha, que é o ponto de interação entre o garçom (API) e a cozinha (servidor)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endParaRPr lang="pt-BR" i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10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054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i="0" dirty="0"/>
              <a:t>1 – Qual é a diferença entre API e </a:t>
            </a:r>
            <a:r>
              <a:rPr lang="pt-BR" i="0" dirty="0" err="1"/>
              <a:t>Endpoint</a:t>
            </a:r>
            <a:r>
              <a:rPr lang="pt-BR" i="0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2 – A API é o sistema de comunicação que conecta serviços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3 – </a:t>
            </a:r>
            <a:r>
              <a:rPr lang="pt-BR" i="0" dirty="0" err="1"/>
              <a:t>Endpoint</a:t>
            </a:r>
            <a:r>
              <a:rPr lang="pt-BR" i="0" dirty="0"/>
              <a:t> é o endereço específico onde é possível solicitar informações e obter respostas</a:t>
            </a:r>
          </a:p>
          <a:p>
            <a:endParaRPr lang="pt-BR" i="0" dirty="0"/>
          </a:p>
          <a:p>
            <a:r>
              <a:rPr lang="pt-BR" i="0" dirty="0"/>
              <a:t>Então, quando falamos que precisamos “bater em um </a:t>
            </a:r>
            <a:r>
              <a:rPr lang="pt-BR" i="0" dirty="0" err="1"/>
              <a:t>endpoint</a:t>
            </a:r>
            <a:r>
              <a:rPr lang="pt-BR" i="0" dirty="0"/>
              <a:t>”, queremos dizer que vamos fazer as configurações necessárias para consumir uma solução ou serviço externo à nossa aplicação</a:t>
            </a:r>
          </a:p>
          <a:p>
            <a:r>
              <a:rPr lang="pt-BR" i="0" dirty="0"/>
              <a:t>Quando falamos que precisamos “criar um novo </a:t>
            </a:r>
            <a:r>
              <a:rPr lang="pt-BR" i="0" dirty="0" err="1"/>
              <a:t>endpoint</a:t>
            </a:r>
            <a:r>
              <a:rPr lang="pt-BR" i="0" dirty="0"/>
              <a:t>”, queremos dizer que vamos criar um novo local pelo qual uma aplicação poderá ser chamada</a:t>
            </a:r>
          </a:p>
          <a:p>
            <a:r>
              <a:rPr lang="pt-BR" i="0" dirty="0"/>
              <a:t>Quando falamos que vamos “</a:t>
            </a:r>
            <a:r>
              <a:rPr lang="pt-BR" i="0" dirty="0" err="1"/>
              <a:t>versionar</a:t>
            </a:r>
            <a:r>
              <a:rPr lang="pt-BR" i="0" dirty="0"/>
              <a:t> um </a:t>
            </a:r>
            <a:r>
              <a:rPr lang="pt-BR" i="0" dirty="0" err="1"/>
              <a:t>endpoint</a:t>
            </a:r>
            <a:r>
              <a:rPr lang="pt-BR" i="0" dirty="0"/>
              <a:t>”, queremos dizer que vamos criar uma nova versão de uma aplicação que já temos, mas que precisará lidar com mensagens de entrada e/ou de saída um pouco diferentes do que a versão atual</a:t>
            </a:r>
          </a:p>
          <a:p>
            <a:r>
              <a:rPr lang="pt-BR" i="0" dirty="0"/>
              <a:t>Tudo certo até aqui, pessoal? Vocês têm dúvidas?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endParaRPr lang="pt-BR" i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11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993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32CFA-CB4F-C98A-C662-6B3AD5A9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0EC0D2C-2631-0DCA-6A0E-3B1BFC972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DFBF76C-8084-C5F3-63EB-BBCCD1288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Agora que respondemos quais são as diferenças entre API e </a:t>
            </a:r>
            <a:r>
              <a:rPr lang="pt-BR" dirty="0" err="1"/>
              <a:t>Endpoint</a:t>
            </a:r>
            <a:r>
              <a:rPr lang="pt-BR" dirty="0"/>
              <a:t>, vamos para o segundo tópico, que é como uma API funciona? Nele vamos falar sobre o que é um recurso, como podemos manipular recursos com APIs e o que é REST / </a:t>
            </a:r>
            <a:r>
              <a:rPr lang="pt-BR" dirty="0" err="1"/>
              <a:t>Restful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8FB9D9-B284-FF8C-D20B-A08B70E5B7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1632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i="0" dirty="0"/>
              <a:t>1 – O que é um recurso?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2 – É qualquer entidade que pode ser acessada ou manipulada por meio da 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3 – É a informação que se deseja consultar, alterar, criar ou excluir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13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39967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75C2D-7AF8-2501-4469-58240DDD0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B896207-F781-F6F4-F083-AEFDDAAA5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8CA9CA6-D968-D432-6493-2ADFDCB81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i="0" dirty="0"/>
              <a:t>1 – Como uma API funciona?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2 – Uma API executa ações que um usuário solicita, como consultas, criações, alterações e deleções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3 – É como se um restaurante permitisse que o cliente, além de consultar pratos existentes no menu, também pudesse sugerir a criação de pratos novos, pudesse solicitar alteração total ou parcial em pratos existentes e pudesse excluir uma opção do menu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endParaRPr lang="pt-BR" i="0" dirty="0"/>
          </a:p>
          <a:p>
            <a:r>
              <a:rPr lang="pt-BR" i="0" dirty="0"/>
              <a:t> Para saber o que fazer com as mensagens que são enviadas e recebidas, nós usamos os “verbos” HTTP na construção das APIs</a:t>
            </a:r>
          </a:p>
          <a:p>
            <a:r>
              <a:rPr lang="pt-BR" i="0" dirty="0"/>
              <a:t>Um verbo HTTP representa uma ação, um processo ou um estado</a:t>
            </a:r>
          </a:p>
          <a:p>
            <a:r>
              <a:rPr lang="pt-BR" i="0" dirty="0"/>
              <a:t>HTTP é um protocolo que a API usa para se comunicar na internet. Um protocolo </a:t>
            </a:r>
            <a:r>
              <a:rPr lang="pt-BR" b="0" i="0" dirty="0">
                <a:solidFill>
                  <a:srgbClr val="E2EEFF"/>
                </a:solidFill>
                <a:effectLst/>
                <a:highlight>
                  <a:srgbClr val="3A3F50"/>
                </a:highlight>
                <a:latin typeface="Google Sans"/>
              </a:rPr>
              <a:t>é um padrão (conjunto de regras convencionadas) que controla e possibilita a conexão, comunicação e, transferência de dados entre dois sistemas</a:t>
            </a:r>
            <a:endParaRPr lang="pt-BR" i="0" dirty="0"/>
          </a:p>
          <a:p>
            <a:endParaRPr lang="pt-BR" i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680264-4AFE-6B0A-B1BB-6A638A8C0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14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31244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64E27-E2F6-0072-F715-FA742C5BA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A2F748-7EEA-9B6E-F4FB-C7E61B276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B182441-311B-9AC1-60CC-ADFB0DD165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i="0" dirty="0"/>
              <a:t>1 – Como a API executa as ações?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sz="1800" i="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pt-BR" i="0" dirty="0"/>
              <a:t>2 – </a:t>
            </a:r>
            <a:r>
              <a:rPr lang="pt-BR" sz="1800" i="0" dirty="0"/>
              <a:t>Para saber o que fazer com as mensagens que são enviadas e recebidas, nós usamos os “verbos” HTTP na construção das APIs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sz="2800" dirty="0">
              <a:effectLst/>
            </a:endParaRPr>
          </a:p>
          <a:p>
            <a:r>
              <a:rPr lang="pt-BR" sz="1800" i="0" dirty="0"/>
              <a:t>3 – Se a gente procurar pelo significado da palavra “verbo”, vamos ter como resposta que um verbo é uma classe de palavras que representa </a:t>
            </a:r>
            <a:r>
              <a:rPr lang="pt-BR" sz="28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ação, processo ou estado. Um</a:t>
            </a:r>
            <a:r>
              <a:rPr lang="pt-BR" sz="1800" i="0" dirty="0"/>
              <a:t> verbo HTTP se encaixa perfeitamente nessa definição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sz="2800" dirty="0">
              <a:effectLst/>
            </a:endParaRPr>
          </a:p>
          <a:p>
            <a:r>
              <a:rPr lang="pt-BR" sz="1800" i="0" dirty="0"/>
              <a:t>4 – E o que é HTTP? HTTP é um protocolo que a API usa para se comunicar na internet. Um protocolo </a:t>
            </a:r>
            <a:r>
              <a:rPr lang="pt-BR" sz="1800" b="0" i="0" dirty="0">
                <a:solidFill>
                  <a:srgbClr val="E2EEFF"/>
                </a:solidFill>
                <a:effectLst/>
                <a:highlight>
                  <a:srgbClr val="3A3F50"/>
                </a:highlight>
                <a:latin typeface="Google Sans"/>
              </a:rPr>
              <a:t>é um padrão (conjunto de regras convencionadas) que controla e possibilita a conexão, comunicação e, transferência de dados entre dois sistemas</a:t>
            </a:r>
            <a:endParaRPr lang="pt-BR" sz="1800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5 – Então, considerando as definições dadas, a consulta de recursos usa o verbo GET (cuja tradução nesse contexto é OBTER no sentido de consultar)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6 – A criação de recursos usa o verbo POST (cuja tradução nesse contexto é PUBLICAR no sentido de criar)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7 – A alteração parcial de recursos usa o verbo PATCH (cuja tradução nesse contexto é REMENDAR no sentido de alterar uma parte)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8 – A alteração total de recursos usa o verbo PATCH (cuja tradução nesse contexto é COLOCAR no sentido de substituir)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i="0" dirty="0"/>
              <a:t>9 – A deleção de recursos usa o verbo DELETE (cuja tradução nesse contexto é APAGAR no sentido de excluir)</a:t>
            </a:r>
          </a:p>
          <a:p>
            <a:endParaRPr lang="pt-BR" i="0" dirty="0"/>
          </a:p>
          <a:p>
            <a:endParaRPr lang="pt-BR" i="0" dirty="0"/>
          </a:p>
          <a:p>
            <a:endParaRPr lang="pt-BR" i="0" dirty="0"/>
          </a:p>
          <a:p>
            <a:endParaRPr lang="pt-BR" i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F2BD2E-36BA-97FD-B3B3-02CF553EA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15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0956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9751C-7D8A-B069-3EF3-C5999EE5C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CE73120-60EF-75CF-598C-B07E3C86C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D8DDF7A-56D1-76F6-5606-9CEE16751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i="0" dirty="0"/>
              <a:t>1 – O que é REST e RESTFUL?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sz="1800" i="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r>
              <a:rPr lang="pt-BR" i="0" dirty="0"/>
              <a:t>2 – </a:t>
            </a:r>
            <a:r>
              <a:rPr lang="pt-BR" sz="1800" i="0" dirty="0"/>
              <a:t>O </a:t>
            </a:r>
            <a:r>
              <a:rPr lang="pt-BR" sz="1800" i="0" dirty="0" err="1"/>
              <a:t>rest</a:t>
            </a:r>
            <a:r>
              <a:rPr lang="pt-BR" sz="1800" i="0" dirty="0"/>
              <a:t> é uma arquitetura de APIs que segue o modelo padronizado de manipulação de recursos usando os verbos 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sz="2800" dirty="0">
              <a:effectLst/>
            </a:endParaRPr>
          </a:p>
          <a:p>
            <a:r>
              <a:rPr lang="pt-BR" sz="1800" i="0" dirty="0"/>
              <a:t>3 – </a:t>
            </a:r>
            <a:r>
              <a:rPr lang="pt-BR" sz="1800" i="0" dirty="0" err="1"/>
              <a:t>Resftul</a:t>
            </a:r>
            <a:r>
              <a:rPr lang="pt-BR" sz="1800" i="0" dirty="0"/>
              <a:t> é um sistema que implementa APIs REST</a:t>
            </a:r>
            <a:endParaRPr lang="pt-BR" i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2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i="0" dirty="0"/>
          </a:p>
          <a:p>
            <a:endParaRPr lang="pt-BR" i="0" dirty="0"/>
          </a:p>
          <a:p>
            <a:endParaRPr lang="pt-BR" i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746C4D-FEC0-A231-D4D0-285D72136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16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1103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7FD18-4CD6-227D-C4E1-BE6BB1E03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D22D8F0-77EA-F81A-2F1A-1CFE648EA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A1238D-AED0-3052-2698-4B9A59FC3E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Bom, respondemos como uma API funciona, o terceiro tópico, que é status das integrações e os códigos http vai ter que ficar para a próxima apresentação pessoal, senão vamos estourar 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Mas dando um overview, nele vamos falar sobre o que acontece em alguns cenários específicos: quando o que é requisitado pelo cliente é retornado corretamente (o caminho feliz), quando o cliente erra durante sua solicitação e quando o servidor erra durante o processamento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77CE05-5E61-88DF-3108-A9916403E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17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0941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Falando de integração, o primeiro tema que eu escolhi para trazer pra vocês foi o de integração entre sistemas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Esse tema é muito corriqueiro nas nossas cerimônias, em diversas apresentações em </a:t>
            </a:r>
            <a:r>
              <a:rPr lang="pt-BR" dirty="0" err="1"/>
              <a:t>syncs</a:t>
            </a:r>
            <a:r>
              <a:rPr lang="pt-BR" dirty="0"/>
              <a:t> e fóruns e ele é a base dos diversos processos e jornadas que a gente cuida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Como usar um sistema?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Como esse sistema sabe o que eu quero que ele faça?</a:t>
            </a:r>
            <a:br>
              <a:rPr lang="pt-BR" dirty="0"/>
            </a:b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5059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Pra tentar explicar um pouco disso pra vocês, eu escolhi 5 tópicos macros pra gente falar hoje, que são: quais são as diferenças entre API e </a:t>
            </a:r>
            <a:r>
              <a:rPr lang="pt-BR" dirty="0" err="1"/>
              <a:t>Endpoint</a:t>
            </a:r>
            <a:r>
              <a:rPr lang="pt-BR" dirty="0"/>
              <a:t>?, Como uma API funciona?, Status das integrações: os códigos HTTP, Onde a API fica? E Como acessar os recursos disponibilizados por uma API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Vamos começar pela explicação do que é uma API, o que são os clientes e os servidores e o que é um </a:t>
            </a:r>
            <a:r>
              <a:rPr lang="pt-BR" dirty="0" err="1"/>
              <a:t>endpoint</a:t>
            </a: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25138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 – O que é uma API? Primeiro de tudo, API é uma sigla, onde o “A é de amor” .... brincadeira pessoal </a:t>
            </a:r>
          </a:p>
          <a:p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r>
              <a:rPr lang="pt-BR" dirty="0"/>
              <a:t>O “A é de </a:t>
            </a:r>
            <a:r>
              <a:rPr lang="pt-BR" dirty="0" err="1"/>
              <a:t>application</a:t>
            </a:r>
            <a:r>
              <a:rPr lang="pt-BR" dirty="0"/>
              <a:t> ou aplicação”.. E o que é uma aplicação?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r>
              <a:rPr lang="pt-BR" dirty="0"/>
              <a:t>2 – Aplicação é um software que realiza uma tarefa específica dentro de um sistema... Mas, o que é um software?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r>
              <a:rPr lang="pt-BR" dirty="0"/>
              <a:t>“E um sistema, o que é?”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r>
              <a:rPr lang="pt-BR" dirty="0"/>
              <a:t>Exemplos de aplicações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00824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 – O que é o P da API?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r>
              <a:rPr lang="pt-BR" dirty="0"/>
              <a:t>2 – O “P é de </a:t>
            </a:r>
            <a:r>
              <a:rPr lang="pt-BR" dirty="0" err="1"/>
              <a:t>programming</a:t>
            </a:r>
            <a:r>
              <a:rPr lang="pt-BR" dirty="0"/>
              <a:t> ou programação”... Mas o que é programação?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r>
              <a:rPr lang="pt-BR" dirty="0"/>
              <a:t>3 – É o ato de escrever códigos para a aplicação.... E o que é escrever um código?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r>
              <a:rPr lang="pt-BR" dirty="0"/>
              <a:t>4 – É dar instruções sobre como deve ser o funcionamento da aplicação em várias situações... Exemplo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r>
              <a:rPr lang="pt-BR" dirty="0"/>
              <a:t>5 – Programar um aplicativo para que ele imprima “</a:t>
            </a:r>
            <a:r>
              <a:rPr lang="pt-BR" dirty="0" err="1"/>
              <a:t>Hello</a:t>
            </a:r>
            <a:r>
              <a:rPr lang="pt-BR" dirty="0"/>
              <a:t>, World” na tela do usuário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0909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 – O que é o I da API?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r>
              <a:rPr lang="pt-BR" dirty="0"/>
              <a:t>2 – O “I é de </a:t>
            </a:r>
            <a:r>
              <a:rPr lang="pt-BR" dirty="0" err="1"/>
              <a:t>interfeice</a:t>
            </a:r>
            <a:r>
              <a:rPr lang="pt-BR" dirty="0"/>
              <a:t> ou interface”... Mas o que é uma interface na API?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r>
              <a:rPr lang="pt-BR" dirty="0"/>
              <a:t>3 – É o ponto de interação que define como dois sistemas devem se comunicar, especificando as regras e os formatos da troca de informação. A gente pode pensar na interface como.....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4 – Um manual de instrução que mostra o que está disponível para uso, como você pode interagir e o que precisa fornecer... Exemplo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  <a:p>
            <a:r>
              <a:rPr lang="pt-BR" dirty="0"/>
              <a:t>5 – O teclado é uma interface usada no celular para comunicação com diversas aplicações que precisam de informação textual para funcionar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[</a:t>
            </a:r>
            <a:r>
              <a:rPr lang="pt-BR" b="1" dirty="0"/>
              <a:t>AVANÇAR O SLIDE</a:t>
            </a:r>
            <a:r>
              <a:rPr lang="pt-BR" dirty="0"/>
              <a:t>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96936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[AVANÇAR TODAS AS OPÇÕES EXPLICATIVAS ANTES DE FAZER A PERGUNTA ABAIXO]</a:t>
            </a:r>
          </a:p>
          <a:p>
            <a:r>
              <a:rPr lang="pt-BR" dirty="0"/>
              <a:t>Gente, considerando o que eu expliquei antes, vamos fazer um exercício</a:t>
            </a:r>
          </a:p>
          <a:p>
            <a:r>
              <a:rPr lang="pt-BR" dirty="0"/>
              <a:t>Neste cenário, quem ou o que vocês acham que representa: </a:t>
            </a:r>
          </a:p>
          <a:p>
            <a:pPr marL="171450" indent="-171450">
              <a:buFontTx/>
              <a:buChar char="-"/>
            </a:pPr>
            <a:r>
              <a:rPr lang="pt-BR" dirty="0"/>
              <a:t>A Aplicação? – O restaurante é a aplicação que proporciona a experiência completa de jantar, onde o cliente vai para satisfazer sua necessidade de alimentação.</a:t>
            </a:r>
          </a:p>
          <a:p>
            <a:pPr marL="171450" indent="-171450">
              <a:buFontTx/>
              <a:buChar char="-"/>
            </a:pPr>
            <a:r>
              <a:rPr lang="pt-BR" dirty="0"/>
              <a:t>A Programação? – A programação é o preparo do prato na cozinha, onde existe a "lógica" e as "instruções" (as receitas) que são seguidas para preparar os pratos pedidos pelos clientes.</a:t>
            </a:r>
          </a:p>
          <a:p>
            <a:pPr marL="171450" indent="-171450">
              <a:buFontTx/>
              <a:buChar char="-"/>
            </a:pPr>
            <a:r>
              <a:rPr lang="pt-BR" dirty="0"/>
              <a:t>A Interface? O menu é a interface que define o que está disponível e quais são as regras para fazer um pedido</a:t>
            </a:r>
          </a:p>
          <a:p>
            <a:pPr marL="171450" indent="-171450">
              <a:buFontTx/>
              <a:buChar char="-"/>
            </a:pPr>
            <a:r>
              <a:rPr lang="pt-BR" dirty="0"/>
              <a:t>A API? O garçom é a API, que recebe o pedido do cliente, transmite esse pedido para a cozinha, e depois entrega o prato pronto ao cliente.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83146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 – Avançando um pouco mais no nosso exemplo, trazendo pro contexto de tecnologia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/>
          </a:p>
          <a:p>
            <a:r>
              <a:rPr lang="pt-BR" dirty="0"/>
              <a:t>2 – O “cliente” tem a necessidade de se alimentar, ou seja, ser o usuário da comida do restaurante e pra isso ele precisa consultar um menu (que é a interface), no qual existem diversas opções, que podem ou não atender sua necessidade;</a:t>
            </a:r>
          </a:p>
          <a:p>
            <a:r>
              <a:rPr lang="pt-BR" dirty="0"/>
              <a:t>Após avaliar o menu, o cliente escolhe o que precisa e chama o garçom (que é a API) para solicitar o que ele escolheu;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/>
          </a:p>
          <a:p>
            <a:r>
              <a:rPr lang="pt-BR" dirty="0"/>
              <a:t>3 – Esse pedido (que é a mensagem de entrada) contém as informações necessárias para o preparo do que o cliente deseja, com as customizações específicas que o pedido permite;</a:t>
            </a:r>
          </a:p>
          <a:p>
            <a:r>
              <a:rPr lang="pt-BR" dirty="0"/>
              <a:t>A mensagem é “levada” a um outro local dentro do restaurante, que é onde acontecerá todo os passos necessários para fornecer o que o cliente quer/precisa. Esse outro local “serve” informações, ou seja, ele é um servidor que fornece algo para o usuário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/>
          </a:p>
          <a:p>
            <a:r>
              <a:rPr lang="pt-BR" dirty="0"/>
              <a:t>4 – Após terminar de fazer o que foi solicitado, o servidor “Cozinha” retorna para a API “Garçom” uma mensagem de saída (que chamamos de “prato”);</a:t>
            </a:r>
          </a:p>
          <a:p>
            <a:r>
              <a:rPr lang="pt-BR" dirty="0"/>
              <a:t>Finalmente, a API “Garçom” retorna para o cliente o que ele solicitou</a:t>
            </a:r>
          </a:p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44284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2EEBC-C29C-B03A-D21A-C1ACEE545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AB06AF3-89EA-00CC-9290-56BA6C89C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2A6A70D-377D-8DCD-85E7-BF5A00BE4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 – Assim, fazendo um paralelo com o que temos em tecnologia, a API é um componente que permite a comunicação padronizada entre diferentes sistemas, fazendo adequações entre eles sempre que necessário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/>
          </a:p>
          <a:p>
            <a:r>
              <a:rPr lang="pt-BR" dirty="0"/>
              <a:t>2 – Para isso, um usuário (cliente) faz uma requisição, a API valida/adequa a solicitação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/>
          </a:p>
          <a:p>
            <a:r>
              <a:rPr lang="pt-BR" dirty="0"/>
              <a:t>3 – E envia para o processamento de quaisquer outros servidores necessários para obtenção da informação solicitada pelo usuário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/>
          </a:p>
          <a:p>
            <a:r>
              <a:rPr lang="pt-BR" dirty="0"/>
              <a:t>4 – Após o processamento, este(s) </a:t>
            </a:r>
            <a:r>
              <a:rPr lang="pt-BR" dirty="0" err="1"/>
              <a:t>servidore</a:t>
            </a:r>
            <a:r>
              <a:rPr lang="pt-BR" dirty="0"/>
              <a:t>(s) devolve(m) o resultado do processamento para a API, que valida/adequa a mensagem de saída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r>
              <a:rPr lang="pt-BR" dirty="0"/>
              <a:t>5 – E retorna a resposta para o usuário... Beleza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[</a:t>
            </a:r>
            <a:r>
              <a:rPr lang="pt-BR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AVANÇAR O SLIDE</a:t>
            </a:r>
            <a:r>
              <a:rPr lang="pt-BR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]</a:t>
            </a:r>
            <a:endParaRPr lang="pt-BR" dirty="0"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CB3C62-5D37-19DB-D513-D65A5717F0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8D1C3-CBFC-4B77-95BF-E6BE1360A8C0}" type="slidenum">
              <a:rPr lang="pt-BR" noProof="0" smtClean="0"/>
              <a:t>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0201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95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349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764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54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88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77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00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0370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65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49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62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8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4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373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8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46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customXml" Target="../ink/ink2.xml"/><Relationship Id="rId4" Type="http://schemas.openxmlformats.org/officeDocument/2006/relationships/image" Target="../media/image8.sv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microsoft.com/office/2017/06/relationships/model3d" Target="../media/model3d1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pt-BR" dirty="0">
                <a:ea typeface="Calibri Light"/>
                <a:cs typeface="Calibri Light"/>
              </a:rPr>
              <a:t>Vamos falar de tech?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pt-BR" dirty="0">
                <a:ea typeface="Calibri"/>
                <a:cs typeface="Calibri"/>
              </a:rPr>
              <a:t>Introdução aos termos e conceitos utilizados no dia a dia dos desenvolvedores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8A77B-5113-1893-C844-60E716C4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Como que a api “se acha” no meio disso?</a:t>
            </a:r>
          </a:p>
        </p:txBody>
      </p:sp>
      <p:pic>
        <p:nvPicPr>
          <p:cNvPr id="7" name="Gráfico 6" descr="Garçom com preenchimento sólido">
            <a:extLst>
              <a:ext uri="{FF2B5EF4-FFF2-40B4-BE49-F238E27FC236}">
                <a16:creationId xmlns:a16="http://schemas.microsoft.com/office/drawing/2014/main" id="{F0331B23-A92D-37E9-E3B7-89FD76FAB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42" y="2109825"/>
            <a:ext cx="914400" cy="914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9C1FE29-E83A-5655-75F5-582FF1F5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02" y="1728828"/>
            <a:ext cx="1661994" cy="166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áfico 13" descr="Pessoa comendo com preenchimento sólido">
            <a:extLst>
              <a:ext uri="{FF2B5EF4-FFF2-40B4-BE49-F238E27FC236}">
                <a16:creationId xmlns:a16="http://schemas.microsoft.com/office/drawing/2014/main" id="{7B9112CD-6E65-5519-3591-55A0AE2D7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9923" y="2083725"/>
            <a:ext cx="1204533" cy="1204533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03A293F-B7E3-6BF3-AD43-B3F942630014}"/>
              </a:ext>
            </a:extLst>
          </p:cNvPr>
          <p:cNvCxnSpPr/>
          <p:nvPr/>
        </p:nvCxnSpPr>
        <p:spPr>
          <a:xfrm rot="16200000" flipH="1">
            <a:off x="5463490" y="-1673889"/>
            <a:ext cx="14169" cy="6850736"/>
          </a:xfrm>
          <a:prstGeom prst="bentConnector3">
            <a:avLst>
              <a:gd name="adj1" fmla="val -161338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ED8607D6-CA4E-4193-546F-CAD18665009B}"/>
              </a:ext>
            </a:extLst>
          </p:cNvPr>
          <p:cNvCxnSpPr/>
          <p:nvPr/>
        </p:nvCxnSpPr>
        <p:spPr>
          <a:xfrm rot="5400000" flipH="1">
            <a:off x="5438427" y="-66996"/>
            <a:ext cx="111280" cy="6803753"/>
          </a:xfrm>
          <a:prstGeom prst="bentConnector3">
            <a:avLst>
              <a:gd name="adj1" fmla="val -205428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48BBA94F-92A3-5231-B01C-D18B59BA7BB1}"/>
              </a:ext>
            </a:extLst>
          </p:cNvPr>
          <p:cNvSpPr txBox="1"/>
          <p:nvPr/>
        </p:nvSpPr>
        <p:spPr>
          <a:xfrm>
            <a:off x="3754204" y="1341656"/>
            <a:ext cx="32730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Pedidos = mensagens de entrada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7E7F420-D14A-10C7-1D3C-435B0941BBD7}"/>
              </a:ext>
            </a:extLst>
          </p:cNvPr>
          <p:cNvSpPr txBox="1"/>
          <p:nvPr/>
        </p:nvSpPr>
        <p:spPr>
          <a:xfrm>
            <a:off x="3950989" y="3414631"/>
            <a:ext cx="28795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Pratos = mensagens de saída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EC335EA-464A-9B11-7AC8-2A068AB2B2CC}"/>
              </a:ext>
            </a:extLst>
          </p:cNvPr>
          <p:cNvSpPr txBox="1">
            <a:spLocks/>
          </p:cNvSpPr>
          <p:nvPr/>
        </p:nvSpPr>
        <p:spPr>
          <a:xfrm>
            <a:off x="2090863" y="3073025"/>
            <a:ext cx="1204533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cs typeface="Calibri" panose="020F0502020204030204"/>
              </a:rPr>
              <a:t>Mesa XPTO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3D2B754B-7DC6-1DC3-38D5-0BAB01D22A1A}"/>
                  </a:ext>
                </a:extLst>
              </p14:cNvPr>
              <p14:cNvContentPartPr/>
              <p14:nvPr/>
            </p14:nvContentPartPr>
            <p14:xfrm>
              <a:off x="2204440" y="3443280"/>
              <a:ext cx="864000" cy="111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3D2B754B-7DC6-1DC3-38D5-0BAB01D22A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8425" y="3407640"/>
                <a:ext cx="935670" cy="828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F12A5A9-3254-912B-CF6E-594FD6702AFA}"/>
              </a:ext>
            </a:extLst>
          </p:cNvPr>
          <p:cNvSpPr txBox="1">
            <a:spLocks/>
          </p:cNvSpPr>
          <p:nvPr/>
        </p:nvSpPr>
        <p:spPr>
          <a:xfrm>
            <a:off x="1821542" y="4544900"/>
            <a:ext cx="9005516" cy="1870648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Ponto de interação onde uma solicitação é feita e uma resposta é recebida/enviada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=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000" b="1" dirty="0">
                <a:cs typeface="Calibri" panose="020F0502020204030204"/>
              </a:rPr>
              <a:t>ENDPOINT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12B4333-FA4B-2ABE-782B-98ADED0869AF}"/>
              </a:ext>
            </a:extLst>
          </p:cNvPr>
          <p:cNvSpPr txBox="1">
            <a:spLocks/>
          </p:cNvSpPr>
          <p:nvPr/>
        </p:nvSpPr>
        <p:spPr>
          <a:xfrm>
            <a:off x="9693233" y="3073025"/>
            <a:ext cx="1204533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cs typeface="Calibri" panose="020F0502020204030204"/>
              </a:rPr>
              <a:t>Cozinha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49389FA9-B499-A3F1-6A13-62211DC7DE0E}"/>
                  </a:ext>
                </a:extLst>
              </p14:cNvPr>
              <p14:cNvContentPartPr/>
              <p14:nvPr/>
            </p14:nvContentPartPr>
            <p14:xfrm>
              <a:off x="9806810" y="3443280"/>
              <a:ext cx="612000" cy="1116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49389FA9-B499-A3F1-6A13-62211DC7DE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70810" y="3407640"/>
                <a:ext cx="68364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06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8A77B-5113-1893-C844-60E716C4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Diferença entre API e </a:t>
            </a:r>
            <a:r>
              <a:rPr lang="pt-BR" dirty="0" err="1"/>
              <a:t>Endpoint</a:t>
            </a:r>
            <a:endParaRPr lang="pt-BR" dirty="0"/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CF12A5A9-3254-912B-CF6E-594FD6702AFA}"/>
              </a:ext>
            </a:extLst>
          </p:cNvPr>
          <p:cNvSpPr txBox="1">
            <a:spLocks/>
          </p:cNvSpPr>
          <p:nvPr/>
        </p:nvSpPr>
        <p:spPr>
          <a:xfrm>
            <a:off x="1076960" y="2053166"/>
            <a:ext cx="10261600" cy="2284307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effectLst/>
                <a:latin typeface="Calibri" panose="020F0502020204030204" pitchFamily="34" charset="0"/>
              </a:rPr>
              <a:t>A API é o sistema de comunicação que conecta serviços/soluções</a:t>
            </a:r>
          </a:p>
          <a:p>
            <a:pPr marL="0" indent="0" algn="ctr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600" dirty="0">
              <a:effectLst/>
              <a:latin typeface="Calibri" panose="020F0502020204030204" pitchFamily="34" charset="0"/>
            </a:endParaRPr>
          </a:p>
          <a:p>
            <a:pPr marL="0" indent="0" algn="ctr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latin typeface="Calibri" panose="020F0502020204030204" pitchFamily="34" charset="0"/>
              </a:rPr>
              <a:t>O</a:t>
            </a:r>
            <a:r>
              <a:rPr lang="pt-BR" sz="2600" dirty="0">
                <a:effectLst/>
                <a:latin typeface="Calibri" panose="020F0502020204030204" pitchFamily="34" charset="0"/>
              </a:rPr>
              <a:t> </a:t>
            </a:r>
            <a:r>
              <a:rPr lang="pt-BR" sz="2600" dirty="0" err="1">
                <a:effectLst/>
                <a:latin typeface="Calibri" panose="020F0502020204030204" pitchFamily="34" charset="0"/>
              </a:rPr>
              <a:t>endpoint</a:t>
            </a:r>
            <a:r>
              <a:rPr lang="pt-BR" sz="2600" dirty="0">
                <a:effectLst/>
                <a:latin typeface="Calibri" panose="020F0502020204030204" pitchFamily="34" charset="0"/>
              </a:rPr>
              <a:t> é o </a:t>
            </a:r>
            <a:r>
              <a:rPr lang="pt-BR" sz="2600" dirty="0">
                <a:latin typeface="Calibri" panose="020F0502020204030204" pitchFamily="34" charset="0"/>
              </a:rPr>
              <a:t>“endereço” ou “localização” </a:t>
            </a:r>
            <a:r>
              <a:rPr lang="pt-BR" sz="2600" dirty="0">
                <a:effectLst/>
                <a:latin typeface="Calibri" panose="020F0502020204030204" pitchFamily="34" charset="0"/>
              </a:rPr>
              <a:t>específicos (da API e dos serviços/soluções)</a:t>
            </a:r>
          </a:p>
        </p:txBody>
      </p:sp>
    </p:spTree>
    <p:extLst>
      <p:ext uri="{BB962C8B-B14F-4D97-AF65-F5344CB8AC3E}">
        <p14:creationId xmlns:p14="http://schemas.microsoft.com/office/powerpoint/2010/main" val="83467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540B1-FAA4-3008-01A6-58FDDF499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6D24A-8CF7-DA18-006B-D37097E9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886"/>
            <a:ext cx="10131425" cy="1456267"/>
          </a:xfrm>
        </p:spPr>
        <p:txBody>
          <a:bodyPr/>
          <a:lstStyle/>
          <a:p>
            <a:r>
              <a:rPr lang="pt-BR" dirty="0">
                <a:cs typeface="Calibri Light"/>
              </a:rPr>
              <a:t>Integração entre sistemas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FA6A420-5086-0F93-5AA9-59DE2D4D124F}"/>
              </a:ext>
            </a:extLst>
          </p:cNvPr>
          <p:cNvSpPr txBox="1">
            <a:spLocks/>
          </p:cNvSpPr>
          <p:nvPr/>
        </p:nvSpPr>
        <p:spPr>
          <a:xfrm>
            <a:off x="693964" y="1473882"/>
            <a:ext cx="11245788" cy="5290712"/>
          </a:xfrm>
          <a:prstGeom prst="rect">
            <a:avLst/>
          </a:prstGeom>
        </p:spPr>
        <p:txBody>
          <a:bodyPr vert="horz" lIns="91440" tIns="45720" rIns="91440" bIns="45720" numCol="2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pt-BR" sz="2000" dirty="0">
                <a:cs typeface="Calibri" panose="020F0502020204030204"/>
              </a:rPr>
              <a:t>Quais são as diferenças entre API e </a:t>
            </a:r>
            <a:r>
              <a:rPr lang="pt-BR" sz="2000" dirty="0" err="1">
                <a:cs typeface="Calibri" panose="020F0502020204030204"/>
              </a:rPr>
              <a:t>Endpoint</a:t>
            </a:r>
            <a:r>
              <a:rPr lang="pt-BR" sz="2000" dirty="0">
                <a:cs typeface="Calibri" panose="020F0502020204030204"/>
              </a:rPr>
              <a:t>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uma </a:t>
            </a:r>
            <a:r>
              <a:rPr lang="pt-BR" sz="1800" b="1" dirty="0">
                <a:cs typeface="Calibri"/>
              </a:rPr>
              <a:t>API</a:t>
            </a:r>
            <a:r>
              <a:rPr lang="pt-BR" sz="1800" dirty="0">
                <a:cs typeface="Calibri"/>
              </a:rPr>
              <a:t>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“Clientes” e “Servidores”, quem são eles?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</a:t>
            </a:r>
            <a:r>
              <a:rPr lang="pt-BR" sz="1800" b="1" dirty="0" err="1">
                <a:cs typeface="Calibri"/>
              </a:rPr>
              <a:t>Endpoint</a:t>
            </a:r>
            <a:r>
              <a:rPr lang="pt-BR" sz="1800" dirty="0">
                <a:cs typeface="Calibri"/>
              </a:rPr>
              <a:t>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pt-BR" dirty="0">
              <a:cs typeface="Calibri"/>
            </a:endParaRPr>
          </a:p>
          <a:p>
            <a:pPr>
              <a:buClr>
                <a:srgbClr val="FFFFFF"/>
              </a:buClr>
              <a:buAutoNum type="arabicPeriod"/>
            </a:pPr>
            <a:r>
              <a:rPr lang="pt-BR" sz="2000" dirty="0">
                <a:cs typeface="Calibri"/>
              </a:rPr>
              <a:t>Como uma API funciona?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um recurso? 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Consulta, criação, modificação e deleção de recursos e a relação com os "verbos" HTTP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REST / </a:t>
            </a:r>
            <a:r>
              <a:rPr lang="pt-BR" sz="1800" dirty="0" err="1">
                <a:cs typeface="Calibri"/>
              </a:rPr>
              <a:t>Restful</a:t>
            </a:r>
            <a:r>
              <a:rPr lang="pt-BR" sz="1800" dirty="0">
                <a:cs typeface="Calibri"/>
              </a:rPr>
              <a:t>?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pt-BR" dirty="0">
              <a:cs typeface="Calibri"/>
            </a:endParaRP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pt-BR" sz="2000" dirty="0">
                <a:cs typeface="Calibri"/>
              </a:rPr>
              <a:t>Status das integrações: os códigos HTTP</a:t>
            </a:r>
          </a:p>
          <a:p>
            <a:pPr lvl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cs typeface="Calibri"/>
              </a:rPr>
              <a:t>O que acontece no “caminho feliz”</a:t>
            </a:r>
          </a:p>
          <a:p>
            <a:pPr lvl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cs typeface="Calibri"/>
              </a:rPr>
              <a:t>O que acontece quando o cliente “erra”</a:t>
            </a:r>
          </a:p>
          <a:p>
            <a:pPr lvl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cs typeface="Calibri"/>
              </a:rPr>
              <a:t>O que acontece quando o servidor “erra”</a:t>
            </a:r>
          </a:p>
          <a:p>
            <a:pPr marL="457200" lvl="1" indent="0">
              <a:buClr>
                <a:srgbClr val="FFFFFF"/>
              </a:buClr>
              <a:buNone/>
            </a:pPr>
            <a:endParaRPr lang="pt-BR" sz="1800" dirty="0">
              <a:cs typeface="Calibri"/>
            </a:endParaRP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pt-BR" sz="2000" dirty="0">
                <a:cs typeface="Calibri"/>
              </a:rPr>
              <a:t>“Onde” a API fica?</a:t>
            </a:r>
          </a:p>
          <a:p>
            <a:pPr lvl="1">
              <a:buClr>
                <a:srgbClr val="FFFFFF"/>
              </a:buClr>
              <a:buFont typeface="Courier New,monospace"/>
              <a:buChar char="o"/>
            </a:pPr>
            <a:r>
              <a:rPr lang="pt-BR" sz="1800" dirty="0">
                <a:cs typeface="Calibri"/>
              </a:rPr>
              <a:t>O que é </a:t>
            </a:r>
            <a:r>
              <a:rPr lang="pt-BR" sz="1800" dirty="0" err="1">
                <a:cs typeface="Calibri"/>
              </a:rPr>
              <a:t>OnPremises</a:t>
            </a:r>
            <a:r>
              <a:rPr lang="pt-BR" sz="1800" dirty="0">
                <a:cs typeface="Calibri"/>
              </a:rPr>
              <a:t>?</a:t>
            </a:r>
          </a:p>
          <a:p>
            <a:pPr lvl="1">
              <a:buClr>
                <a:srgbClr val="FFFFFF"/>
              </a:buClr>
              <a:buFont typeface="Courier New,monospace"/>
              <a:buChar char="o"/>
            </a:pPr>
            <a:r>
              <a:rPr lang="pt-BR" sz="1800" dirty="0">
                <a:cs typeface="Calibri"/>
              </a:rPr>
              <a:t>O que é Cloud? O que é AWS?</a:t>
            </a:r>
          </a:p>
          <a:p>
            <a:pPr lvl="1">
              <a:buClr>
                <a:srgbClr val="FFFFFF"/>
              </a:buClr>
              <a:buFont typeface="Courier New,monospace"/>
              <a:buChar char="o"/>
            </a:pPr>
            <a:endParaRPr lang="pt-BR" sz="2000" dirty="0">
              <a:cs typeface="Calibri"/>
            </a:endParaRPr>
          </a:p>
          <a:p>
            <a:pPr marL="457200" indent="-457200">
              <a:buClr>
                <a:srgbClr val="FFFFFF"/>
              </a:buClr>
              <a:buFont typeface="+mj-lt"/>
              <a:buAutoNum type="arabicPeriod"/>
            </a:pPr>
            <a:r>
              <a:rPr lang="pt-BR" sz="2000" dirty="0">
                <a:cs typeface="Calibri"/>
              </a:rPr>
              <a:t>Como acessar os recursos disponibilizados por uma API</a:t>
            </a:r>
            <a:endParaRPr lang="pt-BR" sz="1800" dirty="0"/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/>
              <a:t>Qualquer um pode usar </a:t>
            </a:r>
            <a:r>
              <a:rPr lang="pt-BR" sz="1800" dirty="0" err="1"/>
              <a:t>API’s</a:t>
            </a:r>
            <a:r>
              <a:rPr lang="pt-BR" sz="1800" dirty="0"/>
              <a:t>?</a:t>
            </a:r>
          </a:p>
          <a:p>
            <a:pPr lvl="2">
              <a:buClr>
                <a:srgbClr val="FFFFFF"/>
              </a:buClr>
              <a:buFont typeface="Courier New"/>
              <a:buChar char="o"/>
            </a:pPr>
            <a:r>
              <a:rPr lang="pt-BR" sz="1600" dirty="0"/>
              <a:t>Autorização </a:t>
            </a:r>
            <a:r>
              <a:rPr lang="pt-BR" sz="1600" i="1" dirty="0"/>
              <a:t>versus</a:t>
            </a:r>
            <a:r>
              <a:rPr lang="pt-BR" sz="1600" dirty="0"/>
              <a:t> Autenticação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/>
              <a:t>O que é um gateway? Qual é sua importância?</a:t>
            </a:r>
          </a:p>
        </p:txBody>
      </p:sp>
    </p:spTree>
    <p:extLst>
      <p:ext uri="{BB962C8B-B14F-4D97-AF65-F5344CB8AC3E}">
        <p14:creationId xmlns:p14="http://schemas.microsoft.com/office/powerpoint/2010/main" val="140630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8A77B-5113-1893-C844-60E716C4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O que é um recurso?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CAC58C-C168-9356-BDB0-72BDCCAE6477}"/>
              </a:ext>
            </a:extLst>
          </p:cNvPr>
          <p:cNvSpPr txBox="1">
            <a:spLocks/>
          </p:cNvSpPr>
          <p:nvPr/>
        </p:nvSpPr>
        <p:spPr>
          <a:xfrm>
            <a:off x="695633" y="1957712"/>
            <a:ext cx="10616381" cy="3623733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600" dirty="0"/>
              <a:t>Qualquer entidade que pode ser acessada ou manipulada por meio da API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pt-BR" sz="26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600" dirty="0"/>
              <a:t>É basicamente o </a:t>
            </a:r>
            <a:r>
              <a:rPr lang="pt-BR" sz="2600" b="1" dirty="0"/>
              <a:t>"objeto"</a:t>
            </a:r>
            <a:r>
              <a:rPr lang="pt-BR" sz="2600" dirty="0"/>
              <a:t> ou </a:t>
            </a:r>
            <a:r>
              <a:rPr lang="pt-BR" sz="2600" b="1" dirty="0"/>
              <a:t>"informação"</a:t>
            </a:r>
            <a:r>
              <a:rPr lang="pt-BR" sz="2600" dirty="0"/>
              <a:t> que você deseja consultar, modificar, criar ou excluir</a:t>
            </a:r>
            <a:endParaRPr lang="pt-BR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323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A5991-95AA-A03F-00C2-78052F4C8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49BF2-1294-75EF-84B2-E6AAC4A4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Como uma API funciona?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C00972-1E43-17B9-7AB9-EC08E3F8F8B8}"/>
              </a:ext>
            </a:extLst>
          </p:cNvPr>
          <p:cNvSpPr txBox="1">
            <a:spLocks/>
          </p:cNvSpPr>
          <p:nvPr/>
        </p:nvSpPr>
        <p:spPr>
          <a:xfrm>
            <a:off x="695632" y="1456266"/>
            <a:ext cx="9901247" cy="3623733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600" dirty="0">
                <a:cs typeface="Calibri" panose="020F0502020204030204"/>
              </a:rPr>
              <a:t>O que uma API pode fazer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pt-BR" sz="2600" dirty="0">
                <a:cs typeface="Calibri" panose="020F0502020204030204"/>
              </a:rPr>
              <a:t>Consultar recursos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pt-BR" sz="2600" dirty="0">
                <a:cs typeface="Calibri" panose="020F0502020204030204"/>
              </a:rPr>
              <a:t>Criar recursos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pt-BR" sz="2600" dirty="0">
                <a:cs typeface="Calibri" panose="020F0502020204030204"/>
              </a:rPr>
              <a:t>Alterar recursos (parcial e completamente)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pt-BR" sz="2600" dirty="0">
                <a:cs typeface="Calibri" panose="020F0502020204030204"/>
              </a:rPr>
              <a:t>Deletar recursos</a:t>
            </a:r>
          </a:p>
        </p:txBody>
      </p:sp>
      <p:pic>
        <p:nvPicPr>
          <p:cNvPr id="9" name="Gráfico 8" descr="Pessoa com ideia com preenchimento sólido">
            <a:extLst>
              <a:ext uri="{FF2B5EF4-FFF2-40B4-BE49-F238E27FC236}">
                <a16:creationId xmlns:a16="http://schemas.microsoft.com/office/drawing/2014/main" id="{E004D1D4-B2D2-6F2A-733B-A85C6E9F1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7732" y="1813558"/>
            <a:ext cx="2177628" cy="2177628"/>
          </a:xfrm>
          <a:prstGeom prst="rect">
            <a:avLst/>
          </a:prstGeom>
        </p:spPr>
      </p:pic>
      <p:pic>
        <p:nvPicPr>
          <p:cNvPr id="11" name="Gráfico 10" descr="Menu com preenchimento sólido">
            <a:extLst>
              <a:ext uri="{FF2B5EF4-FFF2-40B4-BE49-F238E27FC236}">
                <a16:creationId xmlns:a16="http://schemas.microsoft.com/office/drawing/2014/main" id="{A7B0E86B-99CE-BC73-1588-0A3152829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1360" y="2341033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6DC6F-9FA9-AF63-F122-E87B81107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BA6D1-69C1-879A-53E2-254112E0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Como a API executa as ações?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8D6E5B-EE1C-7696-CD43-F0375FD55B7C}"/>
              </a:ext>
            </a:extLst>
          </p:cNvPr>
          <p:cNvSpPr txBox="1">
            <a:spLocks/>
          </p:cNvSpPr>
          <p:nvPr/>
        </p:nvSpPr>
        <p:spPr>
          <a:xfrm>
            <a:off x="695632" y="1456265"/>
            <a:ext cx="9901247" cy="4915037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600" dirty="0">
                <a:cs typeface="Calibri" panose="020F0502020204030204"/>
              </a:rPr>
              <a:t>APIs se baseiam em </a:t>
            </a:r>
            <a:r>
              <a:rPr lang="pt-BR" sz="2600" b="1" dirty="0">
                <a:cs typeface="Calibri" panose="020F0502020204030204"/>
              </a:rPr>
              <a:t>verbos</a:t>
            </a:r>
            <a:r>
              <a:rPr lang="pt-BR" sz="2600" dirty="0">
                <a:cs typeface="Calibri" panose="020F0502020204030204"/>
              </a:rPr>
              <a:t> </a:t>
            </a:r>
            <a:r>
              <a:rPr lang="pt-BR" sz="2600" b="1" dirty="0">
                <a:cs typeface="Calibri" panose="020F0502020204030204"/>
              </a:rPr>
              <a:t>HTTP</a:t>
            </a:r>
          </a:p>
          <a:p>
            <a:pPr algn="ctr">
              <a:lnSpc>
                <a:spcPct val="150000"/>
              </a:lnSpc>
              <a:buFontTx/>
              <a:buChar char="-"/>
            </a:pPr>
            <a:endParaRPr lang="pt-BR" sz="2600" dirty="0">
              <a:cs typeface="Calibri" panose="020F0502020204030204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600" dirty="0">
                <a:cs typeface="Calibri" panose="020F0502020204030204"/>
              </a:rPr>
              <a:t>Consulta de recursos usa o verbo </a:t>
            </a:r>
            <a:r>
              <a:rPr lang="pt-BR" sz="2600" b="1" u="sng" dirty="0">
                <a:cs typeface="Calibri" panose="020F0502020204030204"/>
              </a:rPr>
              <a:t>GET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600" dirty="0">
                <a:cs typeface="Calibri" panose="020F0502020204030204"/>
              </a:rPr>
              <a:t>Criação de recursos usa o verbo </a:t>
            </a:r>
            <a:r>
              <a:rPr lang="pt-BR" sz="2600" b="1" u="sng" dirty="0">
                <a:cs typeface="Calibri" panose="020F0502020204030204"/>
              </a:rPr>
              <a:t>POST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600" dirty="0">
                <a:cs typeface="Calibri" panose="020F0502020204030204"/>
              </a:rPr>
              <a:t>Alteração parcial de recursos usa o verbo </a:t>
            </a:r>
            <a:r>
              <a:rPr lang="pt-BR" sz="2600" b="1" u="sng" dirty="0">
                <a:cs typeface="Calibri" panose="020F0502020204030204"/>
              </a:rPr>
              <a:t>PATCH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600" dirty="0">
                <a:cs typeface="Calibri" panose="020F0502020204030204"/>
              </a:rPr>
              <a:t>Alteração total de recursos usa o verbo </a:t>
            </a:r>
            <a:r>
              <a:rPr lang="pt-BR" sz="2600" b="1" u="sng" dirty="0">
                <a:cs typeface="Calibri" panose="020F0502020204030204"/>
              </a:rPr>
              <a:t>PUT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600" dirty="0">
                <a:cs typeface="Calibri" panose="020F0502020204030204"/>
              </a:rPr>
              <a:t>Deleção de recursos usa o verbo </a:t>
            </a:r>
            <a:r>
              <a:rPr lang="pt-BR" sz="2600" b="1" u="sng" dirty="0">
                <a:cs typeface="Calibri" panose="020F0502020204030204"/>
              </a:rPr>
              <a:t>DELETE</a:t>
            </a:r>
          </a:p>
        </p:txBody>
      </p:sp>
      <p:sp>
        <p:nvSpPr>
          <p:cNvPr id="4" name="Balão de Pensamento: Nuvem 3">
            <a:extLst>
              <a:ext uri="{FF2B5EF4-FFF2-40B4-BE49-F238E27FC236}">
                <a16:creationId xmlns:a16="http://schemas.microsoft.com/office/drawing/2014/main" id="{6F7233D6-8468-E225-9461-DFD5E448B58E}"/>
              </a:ext>
            </a:extLst>
          </p:cNvPr>
          <p:cNvSpPr/>
          <p:nvPr/>
        </p:nvSpPr>
        <p:spPr>
          <a:xfrm>
            <a:off x="3888989" y="2726232"/>
            <a:ext cx="3953664" cy="1405533"/>
          </a:xfrm>
          <a:prstGeom prst="cloudCallout">
            <a:avLst>
              <a:gd name="adj1" fmla="val 8918"/>
              <a:gd name="adj2" fmla="val -103009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>
            <a:spAutoFit/>
          </a:bodyPr>
          <a:lstStyle/>
          <a:p>
            <a:pPr algn="ctr"/>
            <a:r>
              <a:rPr lang="pt-BR" sz="1800" kern="1200" dirty="0">
                <a:solidFill>
                  <a:srgbClr val="F2F2F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Verbo é uma classe de palavras que representa AÇÃO, processo ou estado</a:t>
            </a:r>
            <a:endParaRPr lang="pt-BR" dirty="0">
              <a:effectLst/>
            </a:endParaRPr>
          </a:p>
        </p:txBody>
      </p:sp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A3487BC8-B9B1-B7AE-8CA0-BF79B31CF571}"/>
              </a:ext>
            </a:extLst>
          </p:cNvPr>
          <p:cNvSpPr/>
          <p:nvPr/>
        </p:nvSpPr>
        <p:spPr>
          <a:xfrm>
            <a:off x="8072832" y="2023466"/>
            <a:ext cx="3953664" cy="1405533"/>
          </a:xfrm>
          <a:prstGeom prst="cloudCallout">
            <a:avLst>
              <a:gd name="adj1" fmla="val -52632"/>
              <a:gd name="adj2" fmla="val -7153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>
            <a:spAutoFit/>
          </a:bodyPr>
          <a:lstStyle/>
          <a:p>
            <a:pPr algn="ctr"/>
            <a:r>
              <a:rPr lang="pt-BR" sz="1800" kern="1200" dirty="0">
                <a:solidFill>
                  <a:srgbClr val="F2F2F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Protocolo que define regras de comunicação </a:t>
            </a:r>
            <a:r>
              <a:rPr lang="pt-BR" dirty="0">
                <a:solidFill>
                  <a:srgbClr val="F2F2F2"/>
                </a:solidFill>
                <a:latin typeface="Calibri" panose="020F0502020204030204" pitchFamily="34" charset="0"/>
              </a:rPr>
              <a:t>n</a:t>
            </a:r>
            <a:r>
              <a:rPr lang="pt-BR" sz="1800" kern="1200" dirty="0">
                <a:solidFill>
                  <a:srgbClr val="F2F2F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 internet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8027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ABB2B-2A1A-7DAD-1F4D-9FC82E2C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BA56B-D8F1-D82A-3DD2-54FBA34C6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rest</a:t>
            </a:r>
            <a:r>
              <a:rPr lang="pt-BR" dirty="0"/>
              <a:t> / </a:t>
            </a:r>
            <a:r>
              <a:rPr lang="pt-BR" dirty="0" err="1"/>
              <a:t>restful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060A83-3CF1-7F83-9571-493DC49303F6}"/>
              </a:ext>
            </a:extLst>
          </p:cNvPr>
          <p:cNvSpPr txBox="1">
            <a:spLocks/>
          </p:cNvSpPr>
          <p:nvPr/>
        </p:nvSpPr>
        <p:spPr>
          <a:xfrm>
            <a:off x="695632" y="1456265"/>
            <a:ext cx="9901247" cy="4915037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600" dirty="0">
                <a:cs typeface="Calibri" panose="020F0502020204030204"/>
              </a:rPr>
              <a:t>REST é um estilo arquitetural </a:t>
            </a:r>
            <a:r>
              <a:rPr lang="pt-BR" sz="2800" dirty="0"/>
              <a:t>para APIs que segue o modelo de manipulação de recursos, onde cada ação pode ser mapeada para um verbo HTTP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pt-BR" sz="28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800" dirty="0"/>
              <a:t>Os sistemas que implementam a arquitetura REST são chamados de sistemas </a:t>
            </a:r>
            <a:r>
              <a:rPr lang="pt-BR" sz="2800" dirty="0" err="1"/>
              <a:t>Restful</a:t>
            </a:r>
            <a:endParaRPr lang="pt-BR" sz="2800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15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684FB-D8E2-D815-C374-75717100A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40784-28B6-0D6E-33FA-06E847856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886"/>
            <a:ext cx="10131425" cy="1456267"/>
          </a:xfrm>
        </p:spPr>
        <p:txBody>
          <a:bodyPr/>
          <a:lstStyle/>
          <a:p>
            <a:r>
              <a:rPr lang="pt-BR" dirty="0">
                <a:cs typeface="Calibri Light"/>
              </a:rPr>
              <a:t>Integração entre sistemas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0CBF1EA-3439-C5D3-6398-0B87E0CD0288}"/>
              </a:ext>
            </a:extLst>
          </p:cNvPr>
          <p:cNvSpPr txBox="1">
            <a:spLocks/>
          </p:cNvSpPr>
          <p:nvPr/>
        </p:nvSpPr>
        <p:spPr>
          <a:xfrm>
            <a:off x="693964" y="1473882"/>
            <a:ext cx="11245788" cy="5290712"/>
          </a:xfrm>
          <a:prstGeom prst="rect">
            <a:avLst/>
          </a:prstGeom>
        </p:spPr>
        <p:txBody>
          <a:bodyPr vert="horz" lIns="91440" tIns="45720" rIns="91440" bIns="45720" numCol="2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pt-BR" sz="2000" dirty="0">
                <a:cs typeface="Calibri" panose="020F0502020204030204"/>
              </a:rPr>
              <a:t>Quais são as diferenças entre API e </a:t>
            </a:r>
            <a:r>
              <a:rPr lang="pt-BR" sz="2000" dirty="0" err="1">
                <a:cs typeface="Calibri" panose="020F0502020204030204"/>
              </a:rPr>
              <a:t>Endpoint</a:t>
            </a:r>
            <a:r>
              <a:rPr lang="pt-BR" sz="2000" dirty="0">
                <a:cs typeface="Calibri" panose="020F0502020204030204"/>
              </a:rPr>
              <a:t>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uma </a:t>
            </a:r>
            <a:r>
              <a:rPr lang="pt-BR" sz="1800" b="1" dirty="0">
                <a:cs typeface="Calibri"/>
              </a:rPr>
              <a:t>API</a:t>
            </a:r>
            <a:r>
              <a:rPr lang="pt-BR" sz="1800" dirty="0">
                <a:cs typeface="Calibri"/>
              </a:rPr>
              <a:t>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“Clientes” e “Servidores”, quem são eles?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</a:t>
            </a:r>
            <a:r>
              <a:rPr lang="pt-BR" sz="1800" b="1" dirty="0" err="1">
                <a:cs typeface="Calibri"/>
              </a:rPr>
              <a:t>Endpoint</a:t>
            </a:r>
            <a:r>
              <a:rPr lang="pt-BR" sz="1800" dirty="0">
                <a:cs typeface="Calibri"/>
              </a:rPr>
              <a:t>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pt-BR" dirty="0">
              <a:cs typeface="Calibri"/>
            </a:endParaRPr>
          </a:p>
          <a:p>
            <a:pPr>
              <a:buClr>
                <a:srgbClr val="FFFFFF"/>
              </a:buClr>
              <a:buAutoNum type="arabicPeriod"/>
            </a:pPr>
            <a:r>
              <a:rPr lang="pt-BR" sz="2000" dirty="0">
                <a:cs typeface="Calibri"/>
              </a:rPr>
              <a:t>Como uma API funciona?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um recurso? 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Consulta, criação, modificação e deleção de recursos e a relação com os "verbos" HTTP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REST / </a:t>
            </a:r>
            <a:r>
              <a:rPr lang="pt-BR" sz="1800" dirty="0" err="1">
                <a:cs typeface="Calibri"/>
              </a:rPr>
              <a:t>Restful</a:t>
            </a:r>
            <a:r>
              <a:rPr lang="pt-BR" sz="1800" dirty="0">
                <a:cs typeface="Calibri"/>
              </a:rPr>
              <a:t>?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pt-BR" dirty="0">
              <a:cs typeface="Calibri"/>
            </a:endParaRP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pt-BR" sz="2000" dirty="0">
                <a:cs typeface="Calibri"/>
              </a:rPr>
              <a:t>Status das integrações: os códigos HTTP</a:t>
            </a:r>
          </a:p>
          <a:p>
            <a:pPr lvl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cs typeface="Calibri"/>
              </a:rPr>
              <a:t>O que acontece no “caminho feliz”</a:t>
            </a:r>
          </a:p>
          <a:p>
            <a:pPr lvl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cs typeface="Calibri"/>
              </a:rPr>
              <a:t>O que acontece quando o cliente “erra”</a:t>
            </a:r>
          </a:p>
          <a:p>
            <a:pPr lvl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cs typeface="Calibri"/>
              </a:rPr>
              <a:t>O que acontece quando o servidor “erra”</a:t>
            </a:r>
          </a:p>
          <a:p>
            <a:pPr marL="457200" lvl="1" indent="0">
              <a:buClr>
                <a:srgbClr val="FFFFFF"/>
              </a:buClr>
              <a:buNone/>
            </a:pPr>
            <a:endParaRPr lang="pt-BR" sz="1800" dirty="0">
              <a:cs typeface="Calibri"/>
            </a:endParaRP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pt-BR" sz="2000" dirty="0">
                <a:cs typeface="Calibri"/>
              </a:rPr>
              <a:t>“Onde” a API fica?</a:t>
            </a:r>
          </a:p>
          <a:p>
            <a:pPr lvl="1">
              <a:buClr>
                <a:srgbClr val="FFFFFF"/>
              </a:buClr>
              <a:buFont typeface="Courier New,monospace"/>
              <a:buChar char="o"/>
            </a:pPr>
            <a:r>
              <a:rPr lang="pt-BR" sz="1800" dirty="0">
                <a:cs typeface="Calibri"/>
              </a:rPr>
              <a:t>O que é </a:t>
            </a:r>
            <a:r>
              <a:rPr lang="pt-BR" sz="1800" dirty="0" err="1">
                <a:cs typeface="Calibri"/>
              </a:rPr>
              <a:t>OnPremises</a:t>
            </a:r>
            <a:r>
              <a:rPr lang="pt-BR" sz="1800" dirty="0">
                <a:cs typeface="Calibri"/>
              </a:rPr>
              <a:t>?</a:t>
            </a:r>
          </a:p>
          <a:p>
            <a:pPr lvl="1">
              <a:buClr>
                <a:srgbClr val="FFFFFF"/>
              </a:buClr>
              <a:buFont typeface="Courier New,monospace"/>
              <a:buChar char="o"/>
            </a:pPr>
            <a:r>
              <a:rPr lang="pt-BR" sz="1800" dirty="0">
                <a:cs typeface="Calibri"/>
              </a:rPr>
              <a:t>O que é Cloud? O que é AWS?</a:t>
            </a:r>
          </a:p>
          <a:p>
            <a:pPr lvl="1">
              <a:buClr>
                <a:srgbClr val="FFFFFF"/>
              </a:buClr>
              <a:buFont typeface="Courier New,monospace"/>
              <a:buChar char="o"/>
            </a:pPr>
            <a:endParaRPr lang="pt-BR" sz="2000" dirty="0">
              <a:cs typeface="Calibri"/>
            </a:endParaRPr>
          </a:p>
          <a:p>
            <a:pPr marL="457200" indent="-457200">
              <a:buClr>
                <a:srgbClr val="FFFFFF"/>
              </a:buClr>
              <a:buFont typeface="+mj-lt"/>
              <a:buAutoNum type="arabicPeriod"/>
            </a:pPr>
            <a:r>
              <a:rPr lang="pt-BR" sz="2000" dirty="0">
                <a:cs typeface="Calibri"/>
              </a:rPr>
              <a:t>Como acessar os recursos disponibilizados por uma API</a:t>
            </a:r>
            <a:endParaRPr lang="pt-BR" sz="1800" dirty="0"/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/>
              <a:t>Qualquer um pode usar </a:t>
            </a:r>
            <a:r>
              <a:rPr lang="pt-BR" sz="1800" dirty="0" err="1"/>
              <a:t>API’s</a:t>
            </a:r>
            <a:r>
              <a:rPr lang="pt-BR" sz="1800" dirty="0"/>
              <a:t>?</a:t>
            </a:r>
          </a:p>
          <a:p>
            <a:pPr lvl="2">
              <a:buClr>
                <a:srgbClr val="FFFFFF"/>
              </a:buClr>
              <a:buFont typeface="Courier New"/>
              <a:buChar char="o"/>
            </a:pPr>
            <a:r>
              <a:rPr lang="pt-BR" sz="1600" dirty="0"/>
              <a:t>Autorização </a:t>
            </a:r>
            <a:r>
              <a:rPr lang="pt-BR" sz="1600" i="1" dirty="0"/>
              <a:t>versus</a:t>
            </a:r>
            <a:r>
              <a:rPr lang="pt-BR" sz="1600" dirty="0"/>
              <a:t> Autenticação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/>
              <a:t>O que é um gateway? Qual é sua importância?</a:t>
            </a:r>
          </a:p>
        </p:txBody>
      </p:sp>
    </p:spTree>
    <p:extLst>
      <p:ext uri="{BB962C8B-B14F-4D97-AF65-F5344CB8AC3E}">
        <p14:creationId xmlns:p14="http://schemas.microsoft.com/office/powerpoint/2010/main" val="210930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BCF2E-8EE3-9DD1-8A34-EA978D676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/>
          <a:lstStyle/>
          <a:p>
            <a:pPr algn="ctr"/>
            <a:r>
              <a:rPr lang="pt-BR" dirty="0"/>
              <a:t>BUSQUEM CONHECIMENTO! 👽</a:t>
            </a:r>
          </a:p>
        </p:txBody>
      </p:sp>
    </p:spTree>
    <p:extLst>
      <p:ext uri="{BB962C8B-B14F-4D97-AF65-F5344CB8AC3E}">
        <p14:creationId xmlns:p14="http://schemas.microsoft.com/office/powerpoint/2010/main" val="2904291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7F24EA3-9851-A058-48B0-784404796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integração entre sistemas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029D787-6A25-53F8-AE28-640ACD7EF5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154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75625-BCDA-6243-CD7C-6DEE609B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0886"/>
            <a:ext cx="10131425" cy="1456267"/>
          </a:xfrm>
        </p:spPr>
        <p:txBody>
          <a:bodyPr/>
          <a:lstStyle/>
          <a:p>
            <a:r>
              <a:rPr lang="pt-BR" dirty="0">
                <a:cs typeface="Calibri Light"/>
              </a:rPr>
              <a:t>Integração entre sistemas</a:t>
            </a:r>
            <a:endParaRPr lang="pt-BR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4065AE7-939B-48D7-7B93-457211843473}"/>
              </a:ext>
            </a:extLst>
          </p:cNvPr>
          <p:cNvSpPr txBox="1">
            <a:spLocks/>
          </p:cNvSpPr>
          <p:nvPr/>
        </p:nvSpPr>
        <p:spPr>
          <a:xfrm>
            <a:off x="693964" y="1473882"/>
            <a:ext cx="11245788" cy="5290712"/>
          </a:xfrm>
          <a:prstGeom prst="rect">
            <a:avLst/>
          </a:prstGeom>
        </p:spPr>
        <p:txBody>
          <a:bodyPr vert="horz" lIns="91440" tIns="45720" rIns="91440" bIns="45720" numCol="2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pt-BR" sz="2000" dirty="0">
                <a:cs typeface="Calibri" panose="020F0502020204030204"/>
              </a:rPr>
              <a:t>Quais são as diferenças entre API e </a:t>
            </a:r>
            <a:r>
              <a:rPr lang="pt-BR" sz="2000" dirty="0" err="1">
                <a:cs typeface="Calibri" panose="020F0502020204030204"/>
              </a:rPr>
              <a:t>Endpoint</a:t>
            </a:r>
            <a:r>
              <a:rPr lang="pt-BR" sz="2000" dirty="0">
                <a:cs typeface="Calibri" panose="020F0502020204030204"/>
              </a:rPr>
              <a:t>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uma </a:t>
            </a:r>
            <a:r>
              <a:rPr lang="pt-BR" sz="1800" b="1" dirty="0">
                <a:cs typeface="Calibri"/>
              </a:rPr>
              <a:t>API</a:t>
            </a:r>
            <a:r>
              <a:rPr lang="pt-BR" sz="1800" dirty="0">
                <a:cs typeface="Calibri"/>
              </a:rPr>
              <a:t>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“Clientes” e “Servidores”, quem são eles?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</a:t>
            </a:r>
            <a:r>
              <a:rPr lang="pt-BR" sz="1800" b="1" dirty="0" err="1">
                <a:cs typeface="Calibri"/>
              </a:rPr>
              <a:t>Endpoint</a:t>
            </a:r>
            <a:r>
              <a:rPr lang="pt-BR" sz="1800" dirty="0">
                <a:cs typeface="Calibri"/>
              </a:rPr>
              <a:t>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endParaRPr lang="pt-BR" dirty="0">
              <a:cs typeface="Calibri"/>
            </a:endParaRPr>
          </a:p>
          <a:p>
            <a:pPr>
              <a:buClr>
                <a:srgbClr val="FFFFFF"/>
              </a:buClr>
              <a:buAutoNum type="arabicPeriod"/>
            </a:pPr>
            <a:r>
              <a:rPr lang="pt-BR" sz="2000" dirty="0">
                <a:cs typeface="Calibri"/>
              </a:rPr>
              <a:t>Como uma API funciona?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um recurso? 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Consulta, criação, modificação e deleção de recursos e a relação com os "verbos" HTTP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>
                <a:cs typeface="Calibri"/>
              </a:rPr>
              <a:t>O que é REST / </a:t>
            </a:r>
            <a:r>
              <a:rPr lang="pt-BR" sz="1800" dirty="0" err="1">
                <a:cs typeface="Calibri"/>
              </a:rPr>
              <a:t>Restful</a:t>
            </a:r>
            <a:r>
              <a:rPr lang="pt-BR" sz="1800" dirty="0">
                <a:cs typeface="Calibri"/>
              </a:rPr>
              <a:t>?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endParaRPr lang="pt-BR" dirty="0">
              <a:cs typeface="Calibri"/>
            </a:endParaRP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pt-BR" sz="2000" dirty="0">
                <a:cs typeface="Calibri"/>
              </a:rPr>
              <a:t>Status das integrações: os códigos HTTP</a:t>
            </a:r>
          </a:p>
          <a:p>
            <a:pPr lvl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cs typeface="Calibri"/>
              </a:rPr>
              <a:t>O que acontece no “caminho feliz”</a:t>
            </a:r>
          </a:p>
          <a:p>
            <a:pPr lvl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cs typeface="Calibri"/>
              </a:rPr>
              <a:t>O que acontece quando o cliente “erra”</a:t>
            </a:r>
          </a:p>
          <a:p>
            <a:pPr lvl="1">
              <a:buClr>
                <a:srgbClr val="FFFFFF"/>
              </a:buClr>
              <a:buFont typeface="Courier New" panose="02070309020205020404" pitchFamily="49" charset="0"/>
              <a:buChar char="o"/>
            </a:pPr>
            <a:r>
              <a:rPr lang="pt-BR" sz="1800" dirty="0">
                <a:cs typeface="Calibri"/>
              </a:rPr>
              <a:t>O que acontece quando o servidor “erra”</a:t>
            </a:r>
          </a:p>
          <a:p>
            <a:pPr marL="457200" lvl="1" indent="0">
              <a:buClr>
                <a:srgbClr val="FFFFFF"/>
              </a:buClr>
              <a:buNone/>
            </a:pPr>
            <a:endParaRPr lang="pt-BR" sz="1800" dirty="0">
              <a:cs typeface="Calibri"/>
            </a:endParaRP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pt-BR" sz="2000" dirty="0">
                <a:cs typeface="Calibri"/>
              </a:rPr>
              <a:t>“Onde” a API fica?</a:t>
            </a:r>
          </a:p>
          <a:p>
            <a:pPr lvl="1">
              <a:buClr>
                <a:srgbClr val="FFFFFF"/>
              </a:buClr>
              <a:buFont typeface="Courier New,monospace"/>
              <a:buChar char="o"/>
            </a:pPr>
            <a:r>
              <a:rPr lang="pt-BR" sz="1800" dirty="0">
                <a:cs typeface="Calibri"/>
              </a:rPr>
              <a:t>O que é </a:t>
            </a:r>
            <a:r>
              <a:rPr lang="pt-BR" sz="1800" dirty="0" err="1">
                <a:cs typeface="Calibri"/>
              </a:rPr>
              <a:t>OnPremises</a:t>
            </a:r>
            <a:r>
              <a:rPr lang="pt-BR" sz="1800" dirty="0">
                <a:cs typeface="Calibri"/>
              </a:rPr>
              <a:t>?</a:t>
            </a:r>
          </a:p>
          <a:p>
            <a:pPr lvl="1">
              <a:buClr>
                <a:srgbClr val="FFFFFF"/>
              </a:buClr>
              <a:buFont typeface="Courier New,monospace"/>
              <a:buChar char="o"/>
            </a:pPr>
            <a:r>
              <a:rPr lang="pt-BR" sz="1800" dirty="0">
                <a:cs typeface="Calibri"/>
              </a:rPr>
              <a:t>O que é Cloud? O que é AWS?</a:t>
            </a:r>
          </a:p>
          <a:p>
            <a:pPr lvl="1">
              <a:buClr>
                <a:srgbClr val="FFFFFF"/>
              </a:buClr>
              <a:buFont typeface="Courier New,monospace"/>
              <a:buChar char="o"/>
            </a:pPr>
            <a:endParaRPr lang="pt-BR" sz="2000" dirty="0">
              <a:cs typeface="Calibri"/>
            </a:endParaRPr>
          </a:p>
          <a:p>
            <a:pPr marL="457200" indent="-457200">
              <a:buClr>
                <a:srgbClr val="FFFFFF"/>
              </a:buClr>
              <a:buFont typeface="+mj-lt"/>
              <a:buAutoNum type="arabicPeriod"/>
            </a:pPr>
            <a:r>
              <a:rPr lang="pt-BR" sz="2000" dirty="0">
                <a:cs typeface="Calibri"/>
              </a:rPr>
              <a:t>Como acessar os recursos disponibilizados por uma API</a:t>
            </a:r>
            <a:endParaRPr lang="pt-BR" sz="1800" dirty="0"/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/>
              <a:t>Qualquer um pode usar </a:t>
            </a:r>
            <a:r>
              <a:rPr lang="pt-BR" sz="1800" dirty="0" err="1"/>
              <a:t>API’s</a:t>
            </a:r>
            <a:r>
              <a:rPr lang="pt-BR" sz="1800" dirty="0"/>
              <a:t>?</a:t>
            </a:r>
          </a:p>
          <a:p>
            <a:pPr lvl="2">
              <a:buClr>
                <a:srgbClr val="FFFFFF"/>
              </a:buClr>
              <a:buFont typeface="Courier New"/>
              <a:buChar char="o"/>
            </a:pPr>
            <a:r>
              <a:rPr lang="pt-BR" sz="1600" dirty="0"/>
              <a:t>Autorização </a:t>
            </a:r>
            <a:r>
              <a:rPr lang="pt-BR" sz="1600" i="1" dirty="0"/>
              <a:t>versus</a:t>
            </a:r>
            <a:r>
              <a:rPr lang="pt-BR" sz="1600" dirty="0"/>
              <a:t> Autenticação</a:t>
            </a:r>
          </a:p>
          <a:p>
            <a:pPr lvl="1">
              <a:buClr>
                <a:srgbClr val="FFFFFF"/>
              </a:buClr>
              <a:buFont typeface="Courier New"/>
              <a:buChar char="o"/>
            </a:pPr>
            <a:r>
              <a:rPr lang="pt-BR" sz="1800" dirty="0"/>
              <a:t>O que é um gateway? Qual é sua importância?</a:t>
            </a:r>
          </a:p>
        </p:txBody>
      </p:sp>
    </p:spTree>
    <p:extLst>
      <p:ext uri="{BB962C8B-B14F-4D97-AF65-F5344CB8AC3E}">
        <p14:creationId xmlns:p14="http://schemas.microsoft.com/office/powerpoint/2010/main" val="38821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8A77B-5113-1893-C844-60E716C4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O que é uma </a:t>
            </a: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pt-BR" dirty="0"/>
              <a:t>PI?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EAAB0C-9C22-6AFE-D365-7279CD8C5394}"/>
              </a:ext>
            </a:extLst>
          </p:cNvPr>
          <p:cNvSpPr txBox="1">
            <a:spLocks/>
          </p:cNvSpPr>
          <p:nvPr/>
        </p:nvSpPr>
        <p:spPr>
          <a:xfrm>
            <a:off x="693964" y="1456267"/>
            <a:ext cx="11075249" cy="5070927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A de </a:t>
            </a:r>
            <a:r>
              <a:rPr lang="pt-BR" sz="2000" i="1" dirty="0" err="1">
                <a:cs typeface="Calibri" panose="020F0502020204030204"/>
              </a:rPr>
              <a:t>Application</a:t>
            </a:r>
            <a:endParaRPr lang="pt-BR" sz="2000" dirty="0">
              <a:cs typeface="Calibri" panose="020F0502020204030204"/>
            </a:endParaRPr>
          </a:p>
          <a:p>
            <a:pPr fontAlgn="ctr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pt-BR" dirty="0"/>
              <a:t>“</a:t>
            </a:r>
            <a:r>
              <a:rPr lang="pt-BR" i="1" dirty="0"/>
              <a:t>Aplicação</a:t>
            </a:r>
            <a:r>
              <a:rPr lang="pt-BR" dirty="0"/>
              <a:t>” é um </a:t>
            </a:r>
            <a:r>
              <a:rPr lang="pt-BR" b="1" dirty="0"/>
              <a:t>software</a:t>
            </a:r>
            <a:r>
              <a:rPr lang="pt-BR" dirty="0"/>
              <a:t> que realiza uma tarefa específica dentro de um </a:t>
            </a:r>
            <a:r>
              <a:rPr lang="pt-BR" b="1" dirty="0"/>
              <a:t>sistema</a:t>
            </a:r>
          </a:p>
          <a:p>
            <a:pPr fontAlgn="ctr">
              <a:lnSpc>
                <a:spcPct val="150000"/>
              </a:lnSpc>
            </a:pPr>
            <a:endParaRPr lang="pt-BR" dirty="0"/>
          </a:p>
          <a:p>
            <a:pPr marL="0" indent="0" fontAlgn="ctr">
              <a:lnSpc>
                <a:spcPct val="150000"/>
              </a:lnSpc>
              <a:buNone/>
            </a:pPr>
            <a:r>
              <a:rPr lang="pt-BR" dirty="0"/>
              <a:t>Exemplos: </a:t>
            </a:r>
          </a:p>
          <a:p>
            <a:pPr lvl="1" fontAlgn="ctr">
              <a:lnSpc>
                <a:spcPct val="150000"/>
              </a:lnSpc>
            </a:pPr>
            <a:r>
              <a:rPr lang="pt-BR" dirty="0"/>
              <a:t>Aplicativos de troca de mensagens</a:t>
            </a:r>
          </a:p>
          <a:p>
            <a:pPr lvl="1" fontAlgn="ctr">
              <a:lnSpc>
                <a:spcPct val="150000"/>
              </a:lnSpc>
            </a:pPr>
            <a:r>
              <a:rPr lang="pt-BR" dirty="0"/>
              <a:t>Aplicativos de bancos</a:t>
            </a:r>
          </a:p>
          <a:p>
            <a:pPr lvl="1" fontAlgn="ctr">
              <a:lnSpc>
                <a:spcPct val="150000"/>
              </a:lnSpc>
            </a:pPr>
            <a:r>
              <a:rPr lang="pt-BR" dirty="0"/>
              <a:t>Aplicativos de delivery</a:t>
            </a:r>
          </a:p>
        </p:txBody>
      </p:sp>
      <p:pic>
        <p:nvPicPr>
          <p:cNvPr id="8" name="Imagem 7" descr="Histórico de pesquisa com exemplos de aplicativos utilizados em celular">
            <a:extLst>
              <a:ext uri="{FF2B5EF4-FFF2-40B4-BE49-F238E27FC236}">
                <a16:creationId xmlns:a16="http://schemas.microsoft.com/office/drawing/2014/main" id="{D691342A-B98B-1C92-F564-2D8ED216B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7" b="50000"/>
          <a:stretch/>
        </p:blipFill>
        <p:spPr>
          <a:xfrm>
            <a:off x="6639933" y="3107041"/>
            <a:ext cx="3198031" cy="31158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3B164346-A0CC-8D3C-7DE6-01C5F6397343}"/>
              </a:ext>
            </a:extLst>
          </p:cNvPr>
          <p:cNvSpPr/>
          <p:nvPr/>
        </p:nvSpPr>
        <p:spPr>
          <a:xfrm>
            <a:off x="693964" y="3433805"/>
            <a:ext cx="3953664" cy="1405533"/>
          </a:xfrm>
          <a:prstGeom prst="cloudCallout">
            <a:avLst>
              <a:gd name="adj1" fmla="val 8918"/>
              <a:gd name="adj2" fmla="val -103009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>
            <a:spAutoFit/>
          </a:bodyPr>
          <a:lstStyle/>
          <a:p>
            <a:pPr algn="ctr"/>
            <a:r>
              <a:rPr lang="pt-BR" sz="1800" kern="1200" dirty="0">
                <a:solidFill>
                  <a:srgbClr val="F2F2F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Conjunto de instruções que dizem como algo deve ser feito</a:t>
            </a:r>
            <a:endParaRPr lang="pt-BR" dirty="0">
              <a:effectLst/>
            </a:endParaRPr>
          </a:p>
        </p:txBody>
      </p:sp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57E83451-A57D-DF75-D9CB-861D39503960}"/>
              </a:ext>
            </a:extLst>
          </p:cNvPr>
          <p:cNvSpPr/>
          <p:nvPr/>
        </p:nvSpPr>
        <p:spPr>
          <a:xfrm>
            <a:off x="5497286" y="3332509"/>
            <a:ext cx="6000750" cy="2248853"/>
          </a:xfrm>
          <a:prstGeom prst="cloudCallout">
            <a:avLst>
              <a:gd name="adj1" fmla="val -3071"/>
              <a:gd name="adj2" fmla="val -75774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Ins="0" rtlCol="0" anchor="ctr">
            <a:spAutoFit/>
          </a:bodyPr>
          <a:lstStyle/>
          <a:p>
            <a:pPr algn="ctr"/>
            <a:r>
              <a:rPr lang="pt-BR" sz="1800" kern="1200" dirty="0">
                <a:solidFill>
                  <a:srgbClr val="F2F2F2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Conjunto de softwares interrelacionados que podem coletar, processar, armazenar e fornecer informações sobre diversas tarefas que possuem um objetivo em comum</a:t>
            </a:r>
          </a:p>
        </p:txBody>
      </p:sp>
    </p:spTree>
    <p:extLst>
      <p:ext uri="{BB962C8B-B14F-4D97-AF65-F5344CB8AC3E}">
        <p14:creationId xmlns:p14="http://schemas.microsoft.com/office/powerpoint/2010/main" val="27094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8A77B-5113-1893-C844-60E716C4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O que é uma A</a:t>
            </a: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pt-BR" dirty="0"/>
              <a:t>I?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EAAB0C-9C22-6AFE-D365-7279CD8C5394}"/>
              </a:ext>
            </a:extLst>
          </p:cNvPr>
          <p:cNvSpPr txBox="1">
            <a:spLocks/>
          </p:cNvSpPr>
          <p:nvPr/>
        </p:nvSpPr>
        <p:spPr>
          <a:xfrm>
            <a:off x="695633" y="1456267"/>
            <a:ext cx="11055584" cy="5002434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P de </a:t>
            </a:r>
            <a:r>
              <a:rPr lang="pt-BR" sz="2000" i="1" dirty="0" err="1">
                <a:cs typeface="Calibri" panose="020F0502020204030204"/>
              </a:rPr>
              <a:t>Programming</a:t>
            </a:r>
            <a:endParaRPr lang="pt-BR" sz="2000" dirty="0">
              <a:cs typeface="Calibri" panose="020F0502020204030204"/>
            </a:endParaRPr>
          </a:p>
          <a:p>
            <a:pPr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dirty="0">
                <a:latin typeface="Calibri" panose="020F0502020204030204" pitchFamily="34" charset="0"/>
              </a:rPr>
              <a:t>“Programação” </a:t>
            </a:r>
            <a:r>
              <a:rPr lang="pt-BR" sz="1800" dirty="0">
                <a:effectLst/>
                <a:latin typeface="Calibri" panose="020F0502020204030204" pitchFamily="34" charset="0"/>
              </a:rPr>
              <a:t>é o ato de escrever códigos para a aplicação</a:t>
            </a:r>
          </a:p>
          <a:p>
            <a:pPr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800" dirty="0">
              <a:effectLst/>
              <a:latin typeface="Calibri" panose="020F0502020204030204" pitchFamily="34" charset="0"/>
            </a:endParaRPr>
          </a:p>
          <a:p>
            <a:pPr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800" dirty="0">
                <a:effectLst/>
                <a:latin typeface="Calibri" panose="020F0502020204030204" pitchFamily="34" charset="0"/>
              </a:rPr>
              <a:t>É dar instruções sobre como uma aplicação deve funcionar em diversos cenários</a:t>
            </a:r>
          </a:p>
          <a:p>
            <a:pPr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dirty="0">
              <a:latin typeface="Calibri" panose="020F0502020204030204" pitchFamily="34" charset="0"/>
            </a:endParaRPr>
          </a:p>
          <a:p>
            <a:pPr marL="0" indent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effectLst/>
                <a:latin typeface="Calibri" panose="020F0502020204030204" pitchFamily="34" charset="0"/>
              </a:rPr>
              <a:t>Exemplo:  </a:t>
            </a:r>
          </a:p>
          <a:p>
            <a:pPr marL="28575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dirty="0">
                <a:latin typeface="Calibri" panose="020F0502020204030204" pitchFamily="34" charset="0"/>
              </a:rPr>
              <a:t>Programar um aplicativo usando a linguagem Java para</a:t>
            </a:r>
          </a:p>
          <a:p>
            <a:pPr marL="0" indent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alibri" panose="020F0502020204030204" pitchFamily="34" charset="0"/>
              </a:rPr>
              <a:t>Instruí-lo a imprimir a frase “</a:t>
            </a:r>
            <a:r>
              <a:rPr lang="pt-BR" dirty="0" err="1">
                <a:latin typeface="Calibri" panose="020F0502020204030204" pitchFamily="34" charset="0"/>
              </a:rPr>
              <a:t>Hello</a:t>
            </a:r>
            <a:r>
              <a:rPr lang="pt-BR" dirty="0">
                <a:latin typeface="Calibri" panose="020F0502020204030204" pitchFamily="34" charset="0"/>
              </a:rPr>
              <a:t>, World” na tela </a:t>
            </a:r>
            <a:endParaRPr lang="pt-BR" sz="1800" dirty="0">
              <a:effectLst/>
              <a:latin typeface="Calibri" panose="020F0502020204030204" pitchFamily="34" charset="0"/>
            </a:endParaRPr>
          </a:p>
          <a:p>
            <a:pPr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8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026" name="Picture 2" descr="Hello World&quot; in 20 Programming Languages - Hongkiat">
            <a:extLst>
              <a:ext uri="{FF2B5EF4-FFF2-40B4-BE49-F238E27FC236}">
                <a16:creationId xmlns:a16="http://schemas.microsoft.com/office/drawing/2014/main" id="{0C4A9A7D-5E27-E3A7-CB9B-563C74D4E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21334" r="12677" b="11432"/>
          <a:stretch/>
        </p:blipFill>
        <p:spPr bwMode="auto">
          <a:xfrm>
            <a:off x="7117772" y="4009345"/>
            <a:ext cx="5074228" cy="28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61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8A77B-5113-1893-C844-60E716C4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O que é uma AP</a:t>
            </a: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pt-BR" dirty="0"/>
              <a:t>?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EAAB0C-9C22-6AFE-D365-7279CD8C5394}"/>
              </a:ext>
            </a:extLst>
          </p:cNvPr>
          <p:cNvSpPr txBox="1">
            <a:spLocks/>
          </p:cNvSpPr>
          <p:nvPr/>
        </p:nvSpPr>
        <p:spPr>
          <a:xfrm>
            <a:off x="695633" y="1456267"/>
            <a:ext cx="11055584" cy="5002434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I de </a:t>
            </a:r>
            <a:r>
              <a:rPr lang="pt-BR" sz="2000" i="1" dirty="0">
                <a:cs typeface="Calibri" panose="020F0502020204030204"/>
              </a:rPr>
              <a:t>Interface</a:t>
            </a:r>
            <a:endParaRPr lang="pt-BR" sz="2000" dirty="0">
              <a:cs typeface="Calibri" panose="020F0502020204030204"/>
            </a:endParaRPr>
          </a:p>
          <a:p>
            <a:pPr fontAlgn="ctr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dirty="0">
                <a:latin typeface="Calibri" panose="020F0502020204030204" pitchFamily="34" charset="0"/>
              </a:rPr>
              <a:t>“Interface”</a:t>
            </a:r>
            <a:r>
              <a:rPr lang="pt-BR" dirty="0"/>
              <a:t> é o ponto de interação que define como dois sistemas devem se comunicar, especificando as regras e os formatos de troca de informações</a:t>
            </a:r>
          </a:p>
          <a:p>
            <a:pPr fontAlgn="ctr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800" dirty="0">
              <a:effectLst/>
              <a:latin typeface="Calibri" panose="020F0502020204030204" pitchFamily="34" charset="0"/>
            </a:endParaRPr>
          </a:p>
          <a:p>
            <a:pPr fontAlgn="ctr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dirty="0">
                <a:latin typeface="Calibri" panose="020F0502020204030204" pitchFamily="34" charset="0"/>
              </a:rPr>
              <a:t>É como um “manual de instrução” </a:t>
            </a:r>
            <a:r>
              <a:rPr lang="pt-BR" dirty="0"/>
              <a:t>que define como as partes que estão se comunicando devem interagir</a:t>
            </a:r>
          </a:p>
          <a:p>
            <a:pPr fontAlgn="ctr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dirty="0">
              <a:latin typeface="Calibri" panose="020F0502020204030204" pitchFamily="34" charset="0"/>
            </a:endParaRPr>
          </a:p>
          <a:p>
            <a:pPr marL="0" indent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effectLst/>
                <a:latin typeface="Calibri" panose="020F0502020204030204" pitchFamily="34" charset="0"/>
              </a:rPr>
              <a:t>Exemplo:  </a:t>
            </a:r>
          </a:p>
          <a:p>
            <a:pPr marL="285750" indent="-28575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dirty="0">
                <a:latin typeface="Calibri" panose="020F0502020204030204" pitchFamily="34" charset="0"/>
              </a:rPr>
              <a:t>Uma das interfaces de um celular é o teclado, que é usado</a:t>
            </a:r>
          </a:p>
          <a:p>
            <a:pPr marL="0" indent="0"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Calibri" panose="020F0502020204030204" pitchFamily="34" charset="0"/>
              </a:rPr>
              <a:t>para introdução de texto para aplicativos</a:t>
            </a:r>
            <a:endParaRPr lang="pt-BR" sz="1800" dirty="0">
              <a:effectLst/>
              <a:latin typeface="Calibri" panose="020F0502020204030204" pitchFamily="34" charset="0"/>
            </a:endParaRPr>
          </a:p>
          <a:p>
            <a:pPr rtl="0" font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pt-BR" sz="18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4A9A7D-5E27-E3A7-CB9B-563C74D4E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423" b="50000"/>
          <a:stretch/>
        </p:blipFill>
        <p:spPr bwMode="auto">
          <a:xfrm>
            <a:off x="7408718" y="3831771"/>
            <a:ext cx="4591881" cy="295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78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8A77B-5113-1893-C844-60E716C4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Ilustrando com uma situação real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EAAB0C-9C22-6AFE-D365-7279CD8C5394}"/>
              </a:ext>
            </a:extLst>
          </p:cNvPr>
          <p:cNvSpPr txBox="1">
            <a:spLocks/>
          </p:cNvSpPr>
          <p:nvPr/>
        </p:nvSpPr>
        <p:spPr>
          <a:xfrm>
            <a:off x="1895028" y="4236406"/>
            <a:ext cx="8106870" cy="2452095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2000" dirty="0">
                <a:cs typeface="Calibri" panose="020F0502020204030204"/>
              </a:rPr>
              <a:t>Cliente da mesa XPTO seleciona em um </a:t>
            </a:r>
            <a:r>
              <a:rPr lang="pt-BR" sz="2000" i="1" dirty="0">
                <a:cs typeface="Calibri" panose="020F0502020204030204"/>
              </a:rPr>
              <a:t>menu</a:t>
            </a:r>
            <a:r>
              <a:rPr lang="pt-BR" sz="2000" dirty="0">
                <a:cs typeface="Calibri" panose="020F0502020204030204"/>
              </a:rPr>
              <a:t> o prato que ele deseja</a:t>
            </a:r>
          </a:p>
          <a:p>
            <a:pPr marL="457200" indent="-457200">
              <a:lnSpc>
                <a:spcPct val="160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2000" dirty="0">
                <a:cs typeface="Calibri" panose="020F0502020204030204"/>
              </a:rPr>
              <a:t>Cliente </a:t>
            </a:r>
            <a:r>
              <a:rPr lang="pt-BR" sz="2000" i="1" dirty="0">
                <a:cs typeface="Calibri" panose="020F0502020204030204"/>
              </a:rPr>
              <a:t>chama</a:t>
            </a:r>
            <a:r>
              <a:rPr lang="pt-BR" sz="2000" dirty="0">
                <a:cs typeface="Calibri" panose="020F0502020204030204"/>
              </a:rPr>
              <a:t> o garçom para fazer o pedido 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2000" dirty="0">
                <a:cs typeface="Calibri" panose="020F0502020204030204"/>
              </a:rPr>
              <a:t>Garçom anota as informações necessárias e leva o pedido até a cozinha 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2000" dirty="0">
                <a:cs typeface="Calibri" panose="020F0502020204030204"/>
              </a:rPr>
              <a:t>Prato fica pronto e a cozinha avisa ao garçom para buscá-lo </a:t>
            </a:r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pt-BR" sz="2000" dirty="0">
                <a:cs typeface="Calibri" panose="020F0502020204030204"/>
              </a:rPr>
              <a:t>Garçom leva o prato até o cliente na mesa XPTO</a:t>
            </a:r>
          </a:p>
        </p:txBody>
      </p:sp>
      <p:pic>
        <p:nvPicPr>
          <p:cNvPr id="7" name="Gráfico 6" descr="Garçom com preenchimento sólido">
            <a:extLst>
              <a:ext uri="{FF2B5EF4-FFF2-40B4-BE49-F238E27FC236}">
                <a16:creationId xmlns:a16="http://schemas.microsoft.com/office/drawing/2014/main" id="{F0331B23-A92D-37E9-E3B7-89FD76FAB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42" y="2109825"/>
            <a:ext cx="914400" cy="914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9C1FE29-E83A-5655-75F5-582FF1F5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02" y="1728828"/>
            <a:ext cx="1661994" cy="166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áfico 13" descr="Pessoa comendo com preenchimento sólido">
            <a:extLst>
              <a:ext uri="{FF2B5EF4-FFF2-40B4-BE49-F238E27FC236}">
                <a16:creationId xmlns:a16="http://schemas.microsoft.com/office/drawing/2014/main" id="{7B9112CD-6E65-5519-3591-55A0AE2D7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9923" y="2083725"/>
            <a:ext cx="1204533" cy="1204533"/>
          </a:xfrm>
          <a:prstGeom prst="rect">
            <a:avLst/>
          </a:prstGeom>
        </p:spPr>
      </p:pic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715C10C9-F0A0-8CC8-D24B-D6413438357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011680" y="1565518"/>
            <a:ext cx="3379062" cy="2160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E682C96-8DC4-31C5-BED3-0B0DBF45DCF7}"/>
              </a:ext>
            </a:extLst>
          </p:cNvPr>
          <p:cNvCxnSpPr>
            <a:cxnSpLocks/>
          </p:cNvCxnSpPr>
          <p:nvPr/>
        </p:nvCxnSpPr>
        <p:spPr>
          <a:xfrm flipV="1">
            <a:off x="2011680" y="1569562"/>
            <a:ext cx="0" cy="180000"/>
          </a:xfrm>
          <a:prstGeom prst="line">
            <a:avLst/>
          </a:prstGeom>
          <a:ln w="254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81AD190F-B67C-A522-9466-01324F7C43E8}"/>
              </a:ext>
            </a:extLst>
          </p:cNvPr>
          <p:cNvCxnSpPr>
            <a:cxnSpLocks/>
          </p:cNvCxnSpPr>
          <p:nvPr/>
        </p:nvCxnSpPr>
        <p:spPr>
          <a:xfrm>
            <a:off x="1898892" y="3135505"/>
            <a:ext cx="3379062" cy="360000"/>
          </a:xfrm>
          <a:prstGeom prst="bentConnector2">
            <a:avLst/>
          </a:prstGeom>
          <a:ln>
            <a:tailEnd type="triangle"/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42C0B41-80CB-460F-5C02-70C162EC565B}"/>
              </a:ext>
            </a:extLst>
          </p:cNvPr>
          <p:cNvCxnSpPr>
            <a:cxnSpLocks/>
          </p:cNvCxnSpPr>
          <p:nvPr/>
        </p:nvCxnSpPr>
        <p:spPr>
          <a:xfrm flipV="1">
            <a:off x="5350752" y="3160855"/>
            <a:ext cx="0" cy="399354"/>
          </a:xfrm>
          <a:prstGeom prst="line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8B067A00-5573-F730-602B-0513E2ED4573}"/>
              </a:ext>
            </a:extLst>
          </p:cNvPr>
          <p:cNvCxnSpPr>
            <a:cxnSpLocks/>
          </p:cNvCxnSpPr>
          <p:nvPr/>
        </p:nvCxnSpPr>
        <p:spPr>
          <a:xfrm>
            <a:off x="5516880" y="1564637"/>
            <a:ext cx="3379062" cy="12276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4D3ABA11-78BE-91E7-BE21-9008B295AC28}"/>
              </a:ext>
            </a:extLst>
          </p:cNvPr>
          <p:cNvCxnSpPr>
            <a:cxnSpLocks/>
          </p:cNvCxnSpPr>
          <p:nvPr/>
        </p:nvCxnSpPr>
        <p:spPr>
          <a:xfrm flipV="1">
            <a:off x="5519420" y="1564638"/>
            <a:ext cx="0" cy="18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FAA50818-8C46-5206-72A6-BEA8B5E198C1}"/>
              </a:ext>
            </a:extLst>
          </p:cNvPr>
          <p:cNvCxnSpPr>
            <a:cxnSpLocks/>
          </p:cNvCxnSpPr>
          <p:nvPr/>
        </p:nvCxnSpPr>
        <p:spPr>
          <a:xfrm>
            <a:off x="5436462" y="3061661"/>
            <a:ext cx="3379062" cy="432000"/>
          </a:xfrm>
          <a:prstGeom prst="bentConnector2">
            <a:avLst/>
          </a:prstGeom>
          <a:ln>
            <a:tailEnd type="triangle"/>
          </a:ln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7539A42C-97B2-B8DA-677C-EA487D147BE3}"/>
              </a:ext>
            </a:extLst>
          </p:cNvPr>
          <p:cNvCxnSpPr>
            <a:cxnSpLocks/>
          </p:cNvCxnSpPr>
          <p:nvPr/>
        </p:nvCxnSpPr>
        <p:spPr>
          <a:xfrm flipV="1">
            <a:off x="8893402" y="3426460"/>
            <a:ext cx="0" cy="131209"/>
          </a:xfrm>
          <a:prstGeom prst="line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Espaço Reservado para Conteúdo 2">
            <a:extLst>
              <a:ext uri="{FF2B5EF4-FFF2-40B4-BE49-F238E27FC236}">
                <a16:creationId xmlns:a16="http://schemas.microsoft.com/office/drawing/2014/main" id="{25FE4808-0848-6419-B81F-8B6266F6AF8A}"/>
              </a:ext>
            </a:extLst>
          </p:cNvPr>
          <p:cNvSpPr txBox="1">
            <a:spLocks/>
          </p:cNvSpPr>
          <p:nvPr/>
        </p:nvSpPr>
        <p:spPr>
          <a:xfrm>
            <a:off x="2238009" y="2198200"/>
            <a:ext cx="342981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cs typeface="Calibri" panose="020F0502020204030204"/>
              </a:rPr>
              <a:t>1</a:t>
            </a:r>
          </a:p>
        </p:txBody>
      </p:sp>
      <p:sp>
        <p:nvSpPr>
          <p:cNvPr id="41" name="Espaço Reservado para Conteúdo 2">
            <a:extLst>
              <a:ext uri="{FF2B5EF4-FFF2-40B4-BE49-F238E27FC236}">
                <a16:creationId xmlns:a16="http://schemas.microsoft.com/office/drawing/2014/main" id="{772B36C9-4D10-1506-66B9-50A27FC85305}"/>
              </a:ext>
            </a:extLst>
          </p:cNvPr>
          <p:cNvSpPr txBox="1">
            <a:spLocks/>
          </p:cNvSpPr>
          <p:nvPr/>
        </p:nvSpPr>
        <p:spPr>
          <a:xfrm>
            <a:off x="8638953" y="1159432"/>
            <a:ext cx="342981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cs typeface="Calibri" panose="020F0502020204030204"/>
              </a:rPr>
              <a:t>3</a:t>
            </a:r>
          </a:p>
        </p:txBody>
      </p:sp>
      <p:sp>
        <p:nvSpPr>
          <p:cNvPr id="42" name="Espaço Reservado para Conteúdo 2">
            <a:extLst>
              <a:ext uri="{FF2B5EF4-FFF2-40B4-BE49-F238E27FC236}">
                <a16:creationId xmlns:a16="http://schemas.microsoft.com/office/drawing/2014/main" id="{5540596D-0C9B-58BC-EED4-B254CC597069}"/>
              </a:ext>
            </a:extLst>
          </p:cNvPr>
          <p:cNvSpPr txBox="1">
            <a:spLocks/>
          </p:cNvSpPr>
          <p:nvPr/>
        </p:nvSpPr>
        <p:spPr>
          <a:xfrm>
            <a:off x="1895028" y="3451750"/>
            <a:ext cx="342981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cs typeface="Calibri" panose="020F0502020204030204"/>
              </a:rPr>
              <a:t>5</a:t>
            </a:r>
          </a:p>
        </p:txBody>
      </p:sp>
      <p:sp>
        <p:nvSpPr>
          <p:cNvPr id="43" name="Espaço Reservado para Conteúdo 2">
            <a:extLst>
              <a:ext uri="{FF2B5EF4-FFF2-40B4-BE49-F238E27FC236}">
                <a16:creationId xmlns:a16="http://schemas.microsoft.com/office/drawing/2014/main" id="{E1A19353-3D42-F3E9-FEEE-E56847EAC0E2}"/>
              </a:ext>
            </a:extLst>
          </p:cNvPr>
          <p:cNvSpPr txBox="1">
            <a:spLocks/>
          </p:cNvSpPr>
          <p:nvPr/>
        </p:nvSpPr>
        <p:spPr>
          <a:xfrm>
            <a:off x="5432052" y="3451750"/>
            <a:ext cx="342981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cs typeface="Calibri" panose="020F0502020204030204"/>
              </a:rPr>
              <a:t>4</a:t>
            </a:r>
          </a:p>
        </p:txBody>
      </p:sp>
      <p:sp>
        <p:nvSpPr>
          <p:cNvPr id="53" name="Espaço Reservado para Conteúdo 2">
            <a:extLst>
              <a:ext uri="{FF2B5EF4-FFF2-40B4-BE49-F238E27FC236}">
                <a16:creationId xmlns:a16="http://schemas.microsoft.com/office/drawing/2014/main" id="{74B1D055-CCF9-C636-A75C-060448145836}"/>
              </a:ext>
            </a:extLst>
          </p:cNvPr>
          <p:cNvSpPr txBox="1">
            <a:spLocks/>
          </p:cNvSpPr>
          <p:nvPr/>
        </p:nvSpPr>
        <p:spPr>
          <a:xfrm>
            <a:off x="5106463" y="1137247"/>
            <a:ext cx="342981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b="1" dirty="0">
                <a:cs typeface="Calibri" panose="020F0502020204030204"/>
              </a:rPr>
              <a:t>2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5B437459-5088-F051-92D2-7AD411C0E7C2}"/>
              </a:ext>
            </a:extLst>
          </p:cNvPr>
          <p:cNvSpPr txBox="1">
            <a:spLocks/>
          </p:cNvSpPr>
          <p:nvPr/>
        </p:nvSpPr>
        <p:spPr>
          <a:xfrm>
            <a:off x="1629759" y="1631512"/>
            <a:ext cx="1016119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Cliente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68E61041-1654-A23C-B58A-FBDE32D15E90}"/>
              </a:ext>
            </a:extLst>
          </p:cNvPr>
          <p:cNvSpPr txBox="1">
            <a:spLocks/>
          </p:cNvSpPr>
          <p:nvPr/>
        </p:nvSpPr>
        <p:spPr>
          <a:xfrm>
            <a:off x="4984436" y="1625659"/>
            <a:ext cx="1016119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Garçom</a:t>
            </a: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2DDAA0F5-84F9-D1E6-A3EB-E457EED5E1C8}"/>
              </a:ext>
            </a:extLst>
          </p:cNvPr>
          <p:cNvSpPr txBox="1">
            <a:spLocks/>
          </p:cNvSpPr>
          <p:nvPr/>
        </p:nvSpPr>
        <p:spPr>
          <a:xfrm>
            <a:off x="2072930" y="3080612"/>
            <a:ext cx="1204533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cs typeface="Calibri" panose="020F0502020204030204"/>
              </a:rPr>
              <a:t>Mesa XPTO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D87073-C12F-005E-6812-BE988461A8A7}"/>
              </a:ext>
            </a:extLst>
          </p:cNvPr>
          <p:cNvSpPr txBox="1">
            <a:spLocks/>
          </p:cNvSpPr>
          <p:nvPr/>
        </p:nvSpPr>
        <p:spPr>
          <a:xfrm>
            <a:off x="9804933" y="3071446"/>
            <a:ext cx="1204533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1600" dirty="0">
                <a:cs typeface="Calibri" panose="020F0502020204030204"/>
              </a:rPr>
              <a:t>Cozinha </a:t>
            </a:r>
          </a:p>
        </p:txBody>
      </p:sp>
    </p:spTree>
    <p:extLst>
      <p:ext uri="{BB962C8B-B14F-4D97-AF65-F5344CB8AC3E}">
        <p14:creationId xmlns:p14="http://schemas.microsoft.com/office/powerpoint/2010/main" val="29827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8A77B-5113-1893-C844-60E716C4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Cliente e servidor</a:t>
            </a:r>
          </a:p>
        </p:txBody>
      </p:sp>
      <p:pic>
        <p:nvPicPr>
          <p:cNvPr id="7" name="Gráfico 6" descr="Garçom com preenchimento sólido">
            <a:extLst>
              <a:ext uri="{FF2B5EF4-FFF2-40B4-BE49-F238E27FC236}">
                <a16:creationId xmlns:a16="http://schemas.microsoft.com/office/drawing/2014/main" id="{F0331B23-A92D-37E9-E3B7-89FD76FAB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42" y="2109825"/>
            <a:ext cx="914400" cy="914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9C1FE29-E83A-5655-75F5-582FF1F5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02" y="1728828"/>
            <a:ext cx="1661994" cy="166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áfico 13" descr="Pessoa comendo com preenchimento sólido">
            <a:extLst>
              <a:ext uri="{FF2B5EF4-FFF2-40B4-BE49-F238E27FC236}">
                <a16:creationId xmlns:a16="http://schemas.microsoft.com/office/drawing/2014/main" id="{7B9112CD-6E65-5519-3591-55A0AE2D7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9923" y="2083725"/>
            <a:ext cx="1204533" cy="1204533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D03A293F-B7E3-6BF3-AD43-B3F942630014}"/>
              </a:ext>
            </a:extLst>
          </p:cNvPr>
          <p:cNvCxnSpPr/>
          <p:nvPr/>
        </p:nvCxnSpPr>
        <p:spPr>
          <a:xfrm rot="16200000" flipH="1">
            <a:off x="5463490" y="-1673889"/>
            <a:ext cx="14169" cy="6850736"/>
          </a:xfrm>
          <a:prstGeom prst="bentConnector3">
            <a:avLst>
              <a:gd name="adj1" fmla="val -161338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ED8607D6-CA4E-4193-546F-CAD18665009B}"/>
              </a:ext>
            </a:extLst>
          </p:cNvPr>
          <p:cNvCxnSpPr/>
          <p:nvPr/>
        </p:nvCxnSpPr>
        <p:spPr>
          <a:xfrm rot="5400000" flipH="1">
            <a:off x="5438427" y="-66996"/>
            <a:ext cx="111280" cy="6803753"/>
          </a:xfrm>
          <a:prstGeom prst="bentConnector3">
            <a:avLst>
              <a:gd name="adj1" fmla="val -205428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48BBA94F-92A3-5231-B01C-D18B59BA7BB1}"/>
              </a:ext>
            </a:extLst>
          </p:cNvPr>
          <p:cNvSpPr txBox="1"/>
          <p:nvPr/>
        </p:nvSpPr>
        <p:spPr>
          <a:xfrm>
            <a:off x="3754204" y="1341656"/>
            <a:ext cx="32730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Pedidos = mensagens de entrada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7E7F420-D14A-10C7-1D3C-435B0941BBD7}"/>
              </a:ext>
            </a:extLst>
          </p:cNvPr>
          <p:cNvSpPr txBox="1"/>
          <p:nvPr/>
        </p:nvSpPr>
        <p:spPr>
          <a:xfrm>
            <a:off x="3950989" y="3414631"/>
            <a:ext cx="28795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Pratos = mensagens de saída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6626CE5-49F6-EF59-EE24-F9339D07D589}"/>
              </a:ext>
            </a:extLst>
          </p:cNvPr>
          <p:cNvSpPr txBox="1">
            <a:spLocks/>
          </p:cNvSpPr>
          <p:nvPr/>
        </p:nvSpPr>
        <p:spPr>
          <a:xfrm>
            <a:off x="2322206" y="4219740"/>
            <a:ext cx="6137071" cy="2535021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Resumindo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Cliente é quem precisa de uma informação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Servidor é quem fornece essa informação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API é um meio padronizado de obter a informação</a:t>
            </a:r>
          </a:p>
        </p:txBody>
      </p:sp>
    </p:spTree>
    <p:extLst>
      <p:ext uri="{BB962C8B-B14F-4D97-AF65-F5344CB8AC3E}">
        <p14:creationId xmlns:p14="http://schemas.microsoft.com/office/powerpoint/2010/main" val="38367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7CD4E-D21D-F73E-B3AD-CA8D365AA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E38D93-E8CB-013A-609B-74789510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33" y="0"/>
            <a:ext cx="10131425" cy="1456267"/>
          </a:xfrm>
        </p:spPr>
        <p:txBody>
          <a:bodyPr/>
          <a:lstStyle/>
          <a:p>
            <a:r>
              <a:rPr lang="pt-BR" dirty="0"/>
              <a:t>Trazendo para o contexto de tecnologia</a:t>
            </a:r>
          </a:p>
        </p:txBody>
      </p:sp>
      <p:pic>
        <p:nvPicPr>
          <p:cNvPr id="7" name="Gráfico 6" descr="Garçom com preenchimento sólido">
            <a:extLst>
              <a:ext uri="{FF2B5EF4-FFF2-40B4-BE49-F238E27FC236}">
                <a16:creationId xmlns:a16="http://schemas.microsoft.com/office/drawing/2014/main" id="{E9F6C61E-EA41-2565-7687-49F77F8C2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33542" y="2109825"/>
            <a:ext cx="914400" cy="914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A92256-036D-CC61-697C-2B987CCAD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002" y="1728828"/>
            <a:ext cx="1661994" cy="166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áfico 13" descr="Pessoa comendo com preenchimento sólido">
            <a:extLst>
              <a:ext uri="{FF2B5EF4-FFF2-40B4-BE49-F238E27FC236}">
                <a16:creationId xmlns:a16="http://schemas.microsoft.com/office/drawing/2014/main" id="{BA8D8C57-ACD8-5A06-6BCA-FC3E56B8F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9923" y="2083725"/>
            <a:ext cx="1204533" cy="1204533"/>
          </a:xfrm>
          <a:prstGeom prst="rect">
            <a:avLst/>
          </a:prstGeom>
        </p:spPr>
      </p:pic>
      <p:cxnSp>
        <p:nvCxnSpPr>
          <p:cNvPr id="3" name="Conector: Angulado 2">
            <a:extLst>
              <a:ext uri="{FF2B5EF4-FFF2-40B4-BE49-F238E27FC236}">
                <a16:creationId xmlns:a16="http://schemas.microsoft.com/office/drawing/2014/main" id="{B22F7751-CCFC-BCC2-B45E-6AA6A2EEC0EE}"/>
              </a:ext>
            </a:extLst>
          </p:cNvPr>
          <p:cNvCxnSpPr/>
          <p:nvPr/>
        </p:nvCxnSpPr>
        <p:spPr>
          <a:xfrm rot="16200000" flipH="1">
            <a:off x="5463490" y="-1673889"/>
            <a:ext cx="14169" cy="6850736"/>
          </a:xfrm>
          <a:prstGeom prst="bentConnector3">
            <a:avLst>
              <a:gd name="adj1" fmla="val -161338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8A42FC6B-ABD8-2E5D-F2EC-13BBF3B54514}"/>
              </a:ext>
            </a:extLst>
          </p:cNvPr>
          <p:cNvCxnSpPr/>
          <p:nvPr/>
        </p:nvCxnSpPr>
        <p:spPr>
          <a:xfrm rot="5400000" flipH="1">
            <a:off x="5438427" y="-66996"/>
            <a:ext cx="111280" cy="6803753"/>
          </a:xfrm>
          <a:prstGeom prst="bentConnector3">
            <a:avLst>
              <a:gd name="adj1" fmla="val -205428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1E0501-0EE4-E5A3-A38A-F1F739688638}"/>
              </a:ext>
            </a:extLst>
          </p:cNvPr>
          <p:cNvSpPr txBox="1"/>
          <p:nvPr/>
        </p:nvSpPr>
        <p:spPr>
          <a:xfrm>
            <a:off x="3754204" y="1341656"/>
            <a:ext cx="32730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Pedidos = mensagens de entrada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8C6BC1A-625D-593A-CEE4-09D29C695CEB}"/>
              </a:ext>
            </a:extLst>
          </p:cNvPr>
          <p:cNvSpPr txBox="1"/>
          <p:nvPr/>
        </p:nvSpPr>
        <p:spPr>
          <a:xfrm>
            <a:off x="3950989" y="3414631"/>
            <a:ext cx="28795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dirty="0"/>
              <a:t>Pratos = mensagens de saída</a:t>
            </a:r>
          </a:p>
        </p:txBody>
      </p:sp>
      <p:pic>
        <p:nvPicPr>
          <p:cNvPr id="27" name="Gráfico 26" descr="Smartphone com preenchimento sólido">
            <a:extLst>
              <a:ext uri="{FF2B5EF4-FFF2-40B4-BE49-F238E27FC236}">
                <a16:creationId xmlns:a16="http://schemas.microsoft.com/office/drawing/2014/main" id="{E810FE78-8B47-AE9B-7713-F13B1098D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906" y="2827971"/>
            <a:ext cx="719666" cy="719666"/>
          </a:xfrm>
          <a:prstGeom prst="rect">
            <a:avLst/>
          </a:prstGeom>
        </p:spPr>
      </p:pic>
      <p:pic>
        <p:nvPicPr>
          <p:cNvPr id="29" name="Gráfico 28" descr="Computador com preenchimento sólido">
            <a:extLst>
              <a:ext uri="{FF2B5EF4-FFF2-40B4-BE49-F238E27FC236}">
                <a16:creationId xmlns:a16="http://schemas.microsoft.com/office/drawing/2014/main" id="{C67D5B3E-5DF9-D74A-84B9-9799C60BFF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506" y="3547637"/>
            <a:ext cx="1204532" cy="1204532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2F6D2C95-D67A-8241-2601-2D8A6CBE308E}"/>
              </a:ext>
            </a:extLst>
          </p:cNvPr>
          <p:cNvSpPr>
            <a:spLocks noChangeAspect="1"/>
          </p:cNvSpPr>
          <p:nvPr/>
        </p:nvSpPr>
        <p:spPr>
          <a:xfrm>
            <a:off x="4036442" y="2890713"/>
            <a:ext cx="1800000" cy="1800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600" dirty="0"/>
              <a:t>API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4" name="Modelo 3D 33" descr="Símbolo de mainframe">
                <a:extLst>
                  <a:ext uri="{FF2B5EF4-FFF2-40B4-BE49-F238E27FC236}">
                    <a16:creationId xmlns:a16="http://schemas.microsoft.com/office/drawing/2014/main" id="{07D3F803-5AF2-1D24-621F-6BA95003B7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62792" y="2848515"/>
              <a:ext cx="1228332" cy="1513991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228332" cy="1513991"/>
                    </a:xfrm>
                    <a:prstGeom prst="rect">
                      <a:avLst/>
                    </a:prstGeom>
                  </am3d:spPr>
                  <am3d:camera>
                    <am3d:pos x="0" y="0" z="686646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7451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26488" ay="-1646430" az="-636176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60921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4" name="Modelo 3D 33" descr="Símbolo de mainframe">
                <a:extLst>
                  <a:ext uri="{FF2B5EF4-FFF2-40B4-BE49-F238E27FC236}">
                    <a16:creationId xmlns:a16="http://schemas.microsoft.com/office/drawing/2014/main" id="{07D3F803-5AF2-1D24-621F-6BA95003B7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62792" y="2848515"/>
                <a:ext cx="1228332" cy="1513991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Retângulo 36">
            <a:extLst>
              <a:ext uri="{FF2B5EF4-FFF2-40B4-BE49-F238E27FC236}">
                <a16:creationId xmlns:a16="http://schemas.microsoft.com/office/drawing/2014/main" id="{A21C591F-018A-ABEF-A36E-C9325AE169B5}"/>
              </a:ext>
            </a:extLst>
          </p:cNvPr>
          <p:cNvSpPr/>
          <p:nvPr/>
        </p:nvSpPr>
        <p:spPr>
          <a:xfrm>
            <a:off x="7840475" y="2603293"/>
            <a:ext cx="864565" cy="6717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API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E8EC65-8A3B-3407-E03B-CDC86FD8B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13" y="3523990"/>
            <a:ext cx="1204532" cy="12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0D4B7340-1B84-35F9-9A2D-077838BD29D5}"/>
              </a:ext>
            </a:extLst>
          </p:cNvPr>
          <p:cNvSpPr>
            <a:spLocks noChangeAspect="1"/>
          </p:cNvSpPr>
          <p:nvPr/>
        </p:nvSpPr>
        <p:spPr>
          <a:xfrm>
            <a:off x="238969" y="2764974"/>
            <a:ext cx="1872000" cy="1872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6089211-200E-431E-DCC9-ABCB62827BAE}"/>
              </a:ext>
            </a:extLst>
          </p:cNvPr>
          <p:cNvSpPr>
            <a:spLocks noChangeAspect="1"/>
          </p:cNvSpPr>
          <p:nvPr/>
        </p:nvSpPr>
        <p:spPr>
          <a:xfrm>
            <a:off x="7707403" y="2354392"/>
            <a:ext cx="2502239" cy="250223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D2E8D1EA-A85C-5D40-053D-ECEECA238729}"/>
              </a:ext>
            </a:extLst>
          </p:cNvPr>
          <p:cNvCxnSpPr>
            <a:cxnSpLocks/>
          </p:cNvCxnSpPr>
          <p:nvPr/>
        </p:nvCxnSpPr>
        <p:spPr>
          <a:xfrm>
            <a:off x="2116785" y="3303129"/>
            <a:ext cx="192041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17C9C1B6-2332-DABC-399B-94BBC7F496C7}"/>
              </a:ext>
            </a:extLst>
          </p:cNvPr>
          <p:cNvCxnSpPr>
            <a:cxnSpLocks/>
          </p:cNvCxnSpPr>
          <p:nvPr/>
        </p:nvCxnSpPr>
        <p:spPr>
          <a:xfrm flipH="1">
            <a:off x="2110969" y="4287061"/>
            <a:ext cx="187543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Espaço Reservado para Conteúdo 2">
            <a:extLst>
              <a:ext uri="{FF2B5EF4-FFF2-40B4-BE49-F238E27FC236}">
                <a16:creationId xmlns:a16="http://schemas.microsoft.com/office/drawing/2014/main" id="{DC280CF0-9CA7-0666-3F2A-C8DBE54127B4}"/>
              </a:ext>
            </a:extLst>
          </p:cNvPr>
          <p:cNvSpPr txBox="1">
            <a:spLocks/>
          </p:cNvSpPr>
          <p:nvPr/>
        </p:nvSpPr>
        <p:spPr>
          <a:xfrm>
            <a:off x="605721" y="2257379"/>
            <a:ext cx="1572857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Cliente</a:t>
            </a:r>
          </a:p>
        </p:txBody>
      </p:sp>
      <p:sp>
        <p:nvSpPr>
          <p:cNvPr id="49" name="Espaço Reservado para Conteúdo 2">
            <a:extLst>
              <a:ext uri="{FF2B5EF4-FFF2-40B4-BE49-F238E27FC236}">
                <a16:creationId xmlns:a16="http://schemas.microsoft.com/office/drawing/2014/main" id="{1691A8CD-458D-813F-F29B-AC3BFBDC40C6}"/>
              </a:ext>
            </a:extLst>
          </p:cNvPr>
          <p:cNvSpPr txBox="1">
            <a:spLocks/>
          </p:cNvSpPr>
          <p:nvPr/>
        </p:nvSpPr>
        <p:spPr>
          <a:xfrm>
            <a:off x="10209642" y="3334880"/>
            <a:ext cx="1971644" cy="598645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Servidor</a:t>
            </a:r>
          </a:p>
        </p:txBody>
      </p:sp>
      <p:sp>
        <p:nvSpPr>
          <p:cNvPr id="50" name="Espaço Reservado para Conteúdo 2">
            <a:extLst>
              <a:ext uri="{FF2B5EF4-FFF2-40B4-BE49-F238E27FC236}">
                <a16:creationId xmlns:a16="http://schemas.microsoft.com/office/drawing/2014/main" id="{B625CC0B-0CF3-7B33-81B6-ACC3E380A1F5}"/>
              </a:ext>
            </a:extLst>
          </p:cNvPr>
          <p:cNvSpPr txBox="1">
            <a:spLocks/>
          </p:cNvSpPr>
          <p:nvPr/>
        </p:nvSpPr>
        <p:spPr>
          <a:xfrm>
            <a:off x="2424484" y="2811142"/>
            <a:ext cx="1379722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Requisição</a:t>
            </a:r>
          </a:p>
        </p:txBody>
      </p:sp>
      <p:sp>
        <p:nvSpPr>
          <p:cNvPr id="52" name="Espaço Reservado para Conteúdo 2">
            <a:extLst>
              <a:ext uri="{FF2B5EF4-FFF2-40B4-BE49-F238E27FC236}">
                <a16:creationId xmlns:a16="http://schemas.microsoft.com/office/drawing/2014/main" id="{E4DD38BC-1D34-0FF9-8B18-57EFCD677A77}"/>
              </a:ext>
            </a:extLst>
          </p:cNvPr>
          <p:cNvSpPr txBox="1">
            <a:spLocks/>
          </p:cNvSpPr>
          <p:nvPr/>
        </p:nvSpPr>
        <p:spPr>
          <a:xfrm>
            <a:off x="5897076" y="2811142"/>
            <a:ext cx="1772887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Processamento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6802CBD1-CF5D-2837-048D-AB96B17773CB}"/>
              </a:ext>
            </a:extLst>
          </p:cNvPr>
          <p:cNvCxnSpPr>
            <a:cxnSpLocks/>
          </p:cNvCxnSpPr>
          <p:nvPr/>
        </p:nvCxnSpPr>
        <p:spPr>
          <a:xfrm>
            <a:off x="5794705" y="3303129"/>
            <a:ext cx="192041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BB30DC3D-798A-E32E-1F2E-71F5BDE1BA89}"/>
              </a:ext>
            </a:extLst>
          </p:cNvPr>
          <p:cNvCxnSpPr>
            <a:cxnSpLocks/>
          </p:cNvCxnSpPr>
          <p:nvPr/>
        </p:nvCxnSpPr>
        <p:spPr>
          <a:xfrm flipH="1">
            <a:off x="5819369" y="4287061"/>
            <a:ext cx="187543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Espaço Reservado para Conteúdo 2">
            <a:extLst>
              <a:ext uri="{FF2B5EF4-FFF2-40B4-BE49-F238E27FC236}">
                <a16:creationId xmlns:a16="http://schemas.microsoft.com/office/drawing/2014/main" id="{612C833E-B10E-A381-5FEF-1503959B29B1}"/>
              </a:ext>
            </a:extLst>
          </p:cNvPr>
          <p:cNvSpPr txBox="1">
            <a:spLocks/>
          </p:cNvSpPr>
          <p:nvPr/>
        </p:nvSpPr>
        <p:spPr>
          <a:xfrm>
            <a:off x="2475667" y="3820536"/>
            <a:ext cx="1379722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Resposta</a:t>
            </a:r>
          </a:p>
        </p:txBody>
      </p:sp>
      <p:sp>
        <p:nvSpPr>
          <p:cNvPr id="57" name="Espaço Reservado para Conteúdo 2">
            <a:extLst>
              <a:ext uri="{FF2B5EF4-FFF2-40B4-BE49-F238E27FC236}">
                <a16:creationId xmlns:a16="http://schemas.microsoft.com/office/drawing/2014/main" id="{DA6C81DB-757E-C6C9-CCA7-50B2ABC1A964}"/>
              </a:ext>
            </a:extLst>
          </p:cNvPr>
          <p:cNvSpPr txBox="1">
            <a:spLocks/>
          </p:cNvSpPr>
          <p:nvPr/>
        </p:nvSpPr>
        <p:spPr>
          <a:xfrm>
            <a:off x="6173907" y="3820536"/>
            <a:ext cx="1379722" cy="412430"/>
          </a:xfrm>
          <a:prstGeom prst="rect">
            <a:avLst/>
          </a:prstGeom>
        </p:spPr>
        <p:txBody>
          <a:bodyPr vert="horz" lIns="91440" tIns="0" rIns="91440" bIns="0" numCol="1" spcCol="54000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pt-BR" sz="2000" dirty="0">
                <a:cs typeface="Calibri" panose="020F0502020204030204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87601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30" grpId="0" animBg="1"/>
      <p:bldP spid="37" grpId="0" animBg="1"/>
      <p:bldP spid="44" grpId="0" animBg="1"/>
      <p:bldP spid="45" grpId="0" animBg="1"/>
      <p:bldP spid="48" grpId="0"/>
      <p:bldP spid="49" grpId="0"/>
      <p:bldP spid="50" grpId="0"/>
      <p:bldP spid="52" grpId="0"/>
      <p:bldP spid="56" grpId="0"/>
      <p:bldP spid="5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1415</TotalTime>
  <Words>3360</Words>
  <Application>Microsoft Office PowerPoint</Application>
  <PresentationFormat>Widescreen</PresentationFormat>
  <Paragraphs>339</Paragraphs>
  <Slides>18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Courier New,monospace</vt:lpstr>
      <vt:lpstr>Google Sans</vt:lpstr>
      <vt:lpstr>Celestial</vt:lpstr>
      <vt:lpstr>Vamos falar de tech?</vt:lpstr>
      <vt:lpstr>integração entre sistemas</vt:lpstr>
      <vt:lpstr>Integração entre sistemas</vt:lpstr>
      <vt:lpstr>O que é uma API?</vt:lpstr>
      <vt:lpstr>O que é uma API?</vt:lpstr>
      <vt:lpstr>O que é uma API?</vt:lpstr>
      <vt:lpstr>Ilustrando com uma situação real</vt:lpstr>
      <vt:lpstr>Cliente e servidor</vt:lpstr>
      <vt:lpstr>Trazendo para o contexto de tecnologia</vt:lpstr>
      <vt:lpstr>Como que a api “se acha” no meio disso?</vt:lpstr>
      <vt:lpstr>Diferença entre API e Endpoint</vt:lpstr>
      <vt:lpstr>Integração entre sistemas</vt:lpstr>
      <vt:lpstr>O que é um recurso?</vt:lpstr>
      <vt:lpstr>Como uma API funciona?</vt:lpstr>
      <vt:lpstr>Como a API executa as ações?</vt:lpstr>
      <vt:lpstr>O que é rest / restful?</vt:lpstr>
      <vt:lpstr>Integração entre sistemas</vt:lpstr>
      <vt:lpstr>BUSQUEM CONHECIMENTO! 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Renata Cristina Amorim dos Santos</cp:lastModifiedBy>
  <cp:revision>441</cp:revision>
  <dcterms:created xsi:type="dcterms:W3CDTF">2024-04-07T18:41:32Z</dcterms:created>
  <dcterms:modified xsi:type="dcterms:W3CDTF">2024-10-08T07:49:36Z</dcterms:modified>
</cp:coreProperties>
</file>